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60" r:id="rId1"/>
  </p:sldMasterIdLst>
  <p:notesMasterIdLst>
    <p:notesMasterId r:id="rId32"/>
  </p:notesMasterIdLst>
  <p:sldIdLst>
    <p:sldId id="260" r:id="rId2"/>
    <p:sldId id="261" r:id="rId3"/>
    <p:sldId id="265" r:id="rId4"/>
    <p:sldId id="290" r:id="rId5"/>
    <p:sldId id="284" r:id="rId6"/>
    <p:sldId id="280" r:id="rId7"/>
    <p:sldId id="285" r:id="rId8"/>
    <p:sldId id="263" r:id="rId9"/>
    <p:sldId id="264" r:id="rId10"/>
    <p:sldId id="267" r:id="rId11"/>
    <p:sldId id="286" r:id="rId12"/>
    <p:sldId id="287" r:id="rId13"/>
    <p:sldId id="291" r:id="rId14"/>
    <p:sldId id="288" r:id="rId15"/>
    <p:sldId id="292" r:id="rId16"/>
    <p:sldId id="281" r:id="rId17"/>
    <p:sldId id="282" r:id="rId18"/>
    <p:sldId id="279" r:id="rId19"/>
    <p:sldId id="278" r:id="rId20"/>
    <p:sldId id="268" r:id="rId21"/>
    <p:sldId id="289" r:id="rId22"/>
    <p:sldId id="269" r:id="rId23"/>
    <p:sldId id="270" r:id="rId24"/>
    <p:sldId id="271" r:id="rId25"/>
    <p:sldId id="272" r:id="rId26"/>
    <p:sldId id="273" r:id="rId27"/>
    <p:sldId id="274" r:id="rId28"/>
    <p:sldId id="275" r:id="rId29"/>
    <p:sldId id="276" r:id="rId30"/>
    <p:sldId id="277" r:id="rId31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24">
          <p15:clr>
            <a:srgbClr val="A4A3A4"/>
          </p15:clr>
        </p15:guide>
        <p15:guide id="2" pos="542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7900"/>
    <a:srgbClr val="0033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preferSingleView="1">
    <p:restoredLeft sz="6809" autoAdjust="0"/>
    <p:restoredTop sz="90929"/>
  </p:normalViewPr>
  <p:slideViewPr>
    <p:cSldViewPr>
      <p:cViewPr varScale="1">
        <p:scale>
          <a:sx n="100" d="100"/>
          <a:sy n="100" d="100"/>
        </p:scale>
        <p:origin x="1752" y="84"/>
      </p:cViewPr>
      <p:guideLst>
        <p:guide orient="horz" pos="624"/>
        <p:guide pos="542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7" d="100"/>
          <a:sy n="87" d="100"/>
        </p:scale>
        <p:origin x="384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F71A243D-D9AA-4C2B-B919-EEC1707849A6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de-DE" altLang="de-DE"/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91E05682-9998-4A5F-8319-19802C6DBA79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de-DE" altLang="de-DE"/>
          </a:p>
        </p:txBody>
      </p:sp>
      <p:sp>
        <p:nvSpPr>
          <p:cNvPr id="2052" name="Rectangle 4">
            <a:extLst>
              <a:ext uri="{FF2B5EF4-FFF2-40B4-BE49-F238E27FC236}">
                <a16:creationId xmlns:a16="http://schemas.microsoft.com/office/drawing/2014/main" id="{C8C40B45-2432-4232-A9DD-2F06986AF925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3077" name="Rectangle 5">
            <a:extLst>
              <a:ext uri="{FF2B5EF4-FFF2-40B4-BE49-F238E27FC236}">
                <a16:creationId xmlns:a16="http://schemas.microsoft.com/office/drawing/2014/main" id="{90031501-C0D5-44FC-AE10-18C6DBCF4A20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noProof="0"/>
              <a:t>Mastertextformat bearbeiten</a:t>
            </a:r>
          </a:p>
          <a:p>
            <a:pPr lvl="1"/>
            <a:r>
              <a:rPr lang="de-DE" altLang="de-DE" noProof="0"/>
              <a:t>Zweite Ebene</a:t>
            </a:r>
          </a:p>
          <a:p>
            <a:pPr lvl="2"/>
            <a:r>
              <a:rPr lang="de-DE" altLang="de-DE" noProof="0"/>
              <a:t>Dritte Ebene</a:t>
            </a:r>
          </a:p>
          <a:p>
            <a:pPr lvl="3"/>
            <a:r>
              <a:rPr lang="de-DE" altLang="de-DE" noProof="0"/>
              <a:t>Vierte Ebene</a:t>
            </a:r>
          </a:p>
          <a:p>
            <a:pPr lvl="4"/>
            <a:r>
              <a:rPr lang="de-DE" altLang="de-DE" noProof="0"/>
              <a:t>Fünfte Ebene</a:t>
            </a:r>
          </a:p>
        </p:txBody>
      </p:sp>
      <p:sp>
        <p:nvSpPr>
          <p:cNvPr id="3078" name="Rectangle 6">
            <a:extLst>
              <a:ext uri="{FF2B5EF4-FFF2-40B4-BE49-F238E27FC236}">
                <a16:creationId xmlns:a16="http://schemas.microsoft.com/office/drawing/2014/main" id="{F83FA533-6F5C-463A-826B-0BC8FC86F4C0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de-DE" altLang="de-DE"/>
          </a:p>
        </p:txBody>
      </p:sp>
      <p:sp>
        <p:nvSpPr>
          <p:cNvPr id="3079" name="Rectangle 7">
            <a:extLst>
              <a:ext uri="{FF2B5EF4-FFF2-40B4-BE49-F238E27FC236}">
                <a16:creationId xmlns:a16="http://schemas.microsoft.com/office/drawing/2014/main" id="{168DEBAE-A276-438C-932F-DDE25A4A40D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203971D2-8E80-4ECC-8E63-AB0B8A5B0B46}" type="slidenum">
              <a:rPr lang="de-DE" altLang="de-DE"/>
              <a:pPr>
                <a:defRPr/>
              </a:pPr>
              <a:t>‹#›</a:t>
            </a:fld>
            <a:endParaRPr lang="de-DE" alt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Image Placeholder 1">
            <a:extLst>
              <a:ext uri="{FF2B5EF4-FFF2-40B4-BE49-F238E27FC236}">
                <a16:creationId xmlns:a16="http://schemas.microsoft.com/office/drawing/2014/main" id="{412376F8-9E47-4F32-A98A-39AB7899589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7" name="Notes Placeholder 2">
            <a:extLst>
              <a:ext uri="{FF2B5EF4-FFF2-40B4-BE49-F238E27FC236}">
                <a16:creationId xmlns:a16="http://schemas.microsoft.com/office/drawing/2014/main" id="{9C3FDB01-18BD-4261-BB03-AD03CA47B9A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de-DE" altLang="de-DE"/>
          </a:p>
        </p:txBody>
      </p:sp>
      <p:sp>
        <p:nvSpPr>
          <p:cNvPr id="6148" name="Slide Number Placeholder 3">
            <a:extLst>
              <a:ext uri="{FF2B5EF4-FFF2-40B4-BE49-F238E27FC236}">
                <a16:creationId xmlns:a16="http://schemas.microsoft.com/office/drawing/2014/main" id="{288F0E35-FF10-40D2-AEC0-2F34DBCA14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F615D0F9-69DC-449E-91A8-56BABBD24A2B}" type="slidenum">
              <a:rPr lang="de-DE" altLang="de-DE" sz="1200"/>
              <a:pPr/>
              <a:t>1</a:t>
            </a:fld>
            <a:endParaRPr lang="de-DE" altLang="de-DE" sz="120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CC393ED-9A1C-402A-9D29-6B0FB35C5F0E}" type="slidenum">
              <a:rPr lang="de-DE" altLang="de-DE" smtClean="0"/>
              <a:pPr>
                <a:defRPr/>
              </a:pPr>
              <a:t>22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7468403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A5108C-C844-431C-B12D-D41B6899F2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CF7CA9-EDB8-45F0-B584-9C4EB57A9D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  <a:endParaRPr lang="de-DE" dirty="0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4593C76A-75E8-467C-AB37-94A9F56A4E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pPr>
              <a:defRPr/>
            </a:pPr>
            <a:fld id="{B86EC19B-13E7-48C8-B7B5-E9E0955442D1}" type="datetime1">
              <a:rPr lang="de-DE" altLang="de-DE" smtClean="0"/>
              <a:pPr>
                <a:defRPr/>
              </a:pPr>
              <a:t>04.12.2019</a:t>
            </a:fld>
            <a:endParaRPr lang="de-DE" altLang="de-DE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052347D2-1389-4FBD-BDB2-6B2245DB92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11D7045F-9287-45A1-A484-CE7AC4FA70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D525FAA4-E78D-49D1-8901-2ECD88CEFED9}" type="slidenum">
              <a:rPr lang="de-DE" altLang="de-DE" smtClean="0"/>
              <a:pPr>
                <a:defRPr/>
              </a:pPr>
              <a:t>‹#›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4386047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DAACC-AFEF-4647-844B-7D110EFE0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C39B568-32B8-4EDD-91EF-BA78832B19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E19560-CDBB-4972-89DD-634F26C342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D9EE12-0B60-45CB-9A37-AED59D4F3E72}" type="datetime1">
              <a:rPr lang="de-DE" altLang="de-DE" smtClean="0"/>
              <a:pPr>
                <a:defRPr/>
              </a:pPr>
              <a:t>04.12.2019</a:t>
            </a:fld>
            <a:endParaRPr lang="de-DE" alt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F755E4-63B1-4BF4-93F2-8D12F8337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3FA192-97E2-4C75-BA8E-BB102DC14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7142EA8A-4AAE-4C7C-BF58-7ECD7F517EA3}" type="slidenum">
              <a:rPr lang="de-DE" altLang="de-DE" smtClean="0"/>
              <a:pPr>
                <a:defRPr/>
              </a:pPr>
              <a:t>‹#›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0173185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98D8D9B-F548-4DC6-AC99-EDE3E8D594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666A0C2-B38D-4FA9-9347-C24CEF40A3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DA55C1-1F7D-4269-8784-5537C45C60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0CEC0C8-EE4D-48C8-9B1D-5763E1E34CF1}" type="datetime1">
              <a:rPr lang="de-DE" altLang="de-DE" smtClean="0"/>
              <a:pPr>
                <a:defRPr/>
              </a:pPr>
              <a:t>04.12.2019</a:t>
            </a:fld>
            <a:endParaRPr lang="de-DE" alt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421E10-443E-4DCF-B07D-284DF1201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9E1216-9375-4BD0-B522-DF70E7C73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2DDC3EC7-829C-4E04-AA1C-55AAA4C9F8F5}" type="slidenum">
              <a:rPr lang="de-DE" altLang="de-DE" smtClean="0"/>
              <a:pPr>
                <a:defRPr/>
              </a:pPr>
              <a:t>‹#›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8300025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299357-A217-4890-81AF-1FD054966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62DE75-EBE7-4D13-A7E4-83077688E6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e-DE" dirty="0"/>
          </a:p>
        </p:txBody>
      </p:sp>
      <p:sp>
        <p:nvSpPr>
          <p:cNvPr id="9" name="AutoShape 2">
            <a:extLst>
              <a:ext uri="{FF2B5EF4-FFF2-40B4-BE49-F238E27FC236}">
                <a16:creationId xmlns:a16="http://schemas.microsoft.com/office/drawing/2014/main" id="{C370F19A-4692-4755-8D14-56FC3B801290}"/>
              </a:ext>
            </a:extLst>
          </p:cNvPr>
          <p:cNvSpPr>
            <a:spLocks noChangeAspect="1" noChangeArrowheads="1"/>
          </p:cNvSpPr>
          <p:nvPr userDrawn="1"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0766EB40-2C4C-44BA-9A77-7B83B28D27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pPr>
              <a:defRPr/>
            </a:pPr>
            <a:fld id="{B86EC19B-13E7-48C8-B7B5-E9E0955442D1}" type="datetime1">
              <a:rPr lang="de-DE" altLang="de-DE" smtClean="0"/>
              <a:pPr>
                <a:defRPr/>
              </a:pPr>
              <a:t>04.12.2019</a:t>
            </a:fld>
            <a:endParaRPr lang="de-DE" altLang="de-DE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C4577D3A-64F8-43FA-A44A-5A8AA1C9B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5ACB2FF5-50A3-466F-97DE-5053D37EA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D525FAA4-E78D-49D1-8901-2ECD88CEFED9}" type="slidenum">
              <a:rPr lang="de-DE" altLang="de-DE" smtClean="0"/>
              <a:pPr>
                <a:defRPr/>
              </a:pPr>
              <a:t>‹#›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4841469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88667F-4B86-4AE5-904B-9DF44B9205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3545E5-16DB-4796-961C-A6463C3A3E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F02D99-3331-4B68-81E7-ADE61ACEB8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86EC19B-13E7-48C8-B7B5-E9E0955442D1}" type="datetime1">
              <a:rPr lang="de-DE" altLang="de-DE" smtClean="0"/>
              <a:pPr>
                <a:defRPr/>
              </a:pPr>
              <a:t>04.12.2019</a:t>
            </a:fld>
            <a:endParaRPr lang="de-DE" alt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3F21AB-489E-4286-9E07-607CB37631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4ED6E3-28C1-4CD1-A047-9481A961A5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D525FAA4-E78D-49D1-8901-2ECD88CEFED9}" type="slidenum">
              <a:rPr lang="de-DE" altLang="de-DE" smtClean="0"/>
              <a:pPr>
                <a:defRPr/>
              </a:pPr>
              <a:t>‹#›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6332743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7F720D-7967-40DD-AB9A-6DE3FB82F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BA63D2-B55F-4433-A850-9C74DE7CF0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58D8B8-797E-4FED-8C7E-C48B0F9457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9BB9BEFE-96B0-47FB-A804-1B88AA6939C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pPr>
              <a:defRPr/>
            </a:pPr>
            <a:fld id="{B86EC19B-13E7-48C8-B7B5-E9E0955442D1}" type="datetime1">
              <a:rPr lang="de-DE" altLang="de-DE" smtClean="0"/>
              <a:pPr>
                <a:defRPr/>
              </a:pPr>
              <a:t>04.12.2019</a:t>
            </a:fld>
            <a:endParaRPr lang="de-DE" altLang="de-DE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48E09CA2-7C3E-4A40-8BC3-BDD6A2D1D6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49131282-AA72-4123-A1C7-C5FD142D69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D525FAA4-E78D-49D1-8901-2ECD88CEFED9}" type="slidenum">
              <a:rPr lang="de-DE" altLang="de-DE" smtClean="0"/>
              <a:pPr>
                <a:defRPr/>
              </a:pPr>
              <a:t>‹#›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0525373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A22F28-B841-42F6-A78F-34A9E99D8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F7476A-A03B-42A7-B8F2-1F02191FE7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FF1170-809E-4F1E-9573-074CA4D576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910DF62-D180-490E-B2B4-413F412A82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1D1DA0A-7CC7-4981-A70A-47DC9EDBF14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108B7090-7981-4451-8685-B2965F943C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pPr>
              <a:defRPr/>
            </a:pPr>
            <a:fld id="{B86EC19B-13E7-48C8-B7B5-E9E0955442D1}" type="datetime1">
              <a:rPr lang="de-DE" altLang="de-DE" smtClean="0"/>
              <a:pPr>
                <a:defRPr/>
              </a:pPr>
              <a:t>04.12.2019</a:t>
            </a:fld>
            <a:endParaRPr lang="de-DE" altLang="de-DE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D4E0DEB6-5815-4A24-B44A-F2C4986732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1FBC7C06-9677-40BE-ACDA-15B75011F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D525FAA4-E78D-49D1-8901-2ECD88CEFED9}" type="slidenum">
              <a:rPr lang="de-DE" altLang="de-DE" smtClean="0"/>
              <a:pPr>
                <a:defRPr/>
              </a:pPr>
              <a:t>‹#›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680791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4AF32-D7BD-43DA-B174-C637E741B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3CF918B7-31CE-4C57-B457-5512E35B3A4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pPr>
              <a:defRPr/>
            </a:pPr>
            <a:fld id="{B86EC19B-13E7-48C8-B7B5-E9E0955442D1}" type="datetime1">
              <a:rPr lang="de-DE" altLang="de-DE" smtClean="0"/>
              <a:pPr>
                <a:defRPr/>
              </a:pPr>
              <a:t>04.12.2019</a:t>
            </a:fld>
            <a:endParaRPr lang="de-DE" altLang="de-DE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827D808A-64B8-47D8-AD5A-11A2B9F286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58147536-9998-45DB-BAFE-2E643C768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D525FAA4-E78D-49D1-8901-2ECD88CEFED9}" type="slidenum">
              <a:rPr lang="de-DE" altLang="de-DE" smtClean="0"/>
              <a:pPr>
                <a:defRPr/>
              </a:pPr>
              <a:t>‹#›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4554442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BDA33FB9-8622-4E9C-9C64-C096487E1D3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pPr>
              <a:defRPr/>
            </a:pPr>
            <a:fld id="{B86EC19B-13E7-48C8-B7B5-E9E0955442D1}" type="datetime1">
              <a:rPr lang="de-DE" altLang="de-DE" smtClean="0"/>
              <a:pPr>
                <a:defRPr/>
              </a:pPr>
              <a:t>04.12.2019</a:t>
            </a:fld>
            <a:endParaRPr lang="de-DE" altLang="de-DE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0A6E46F0-FFBC-4DC5-8BDF-ED53A49928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1532BB02-D607-4EC4-A981-DA13C3E092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D525FAA4-E78D-49D1-8901-2ECD88CEFED9}" type="slidenum">
              <a:rPr lang="de-DE" altLang="de-DE" smtClean="0"/>
              <a:pPr>
                <a:defRPr/>
              </a:pPr>
              <a:t>‹#›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2389165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6C961B-A32B-4FB3-A56E-04EA2D383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663F10-9ED1-484C-944A-68FCDDFE1E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8434E3-CCE2-41F9-AB1A-61161A402E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5DF2112D-7BDD-4F54-8705-B09AD507506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pPr>
              <a:defRPr/>
            </a:pPr>
            <a:fld id="{B86EC19B-13E7-48C8-B7B5-E9E0955442D1}" type="datetime1">
              <a:rPr lang="de-DE" altLang="de-DE" smtClean="0"/>
              <a:pPr>
                <a:defRPr/>
              </a:pPr>
              <a:t>04.12.2019</a:t>
            </a:fld>
            <a:endParaRPr lang="de-DE" altLang="de-DE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E20363CB-C448-45A4-B65C-C5D8F761CB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1B1E7987-6CE2-4708-857C-6D1A1A1274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D525FAA4-E78D-49D1-8901-2ECD88CEFED9}" type="slidenum">
              <a:rPr lang="de-DE" altLang="de-DE" smtClean="0"/>
              <a:pPr>
                <a:defRPr/>
              </a:pPr>
              <a:t>‹#›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3562331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4FE8CA-F2D2-4B7B-AC61-C62595F636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D97B0F4-D68D-4012-B5C5-2B612F51DC7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212B94-0860-4290-BE5B-CA65046AF0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96581294-3979-4FB2-8857-BDA2B6647B3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pPr>
              <a:defRPr/>
            </a:pPr>
            <a:fld id="{B86EC19B-13E7-48C8-B7B5-E9E0955442D1}" type="datetime1">
              <a:rPr lang="de-DE" altLang="de-DE" smtClean="0"/>
              <a:pPr>
                <a:defRPr/>
              </a:pPr>
              <a:t>04.12.2019</a:t>
            </a:fld>
            <a:endParaRPr lang="de-DE" altLang="de-DE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76CADBD2-6961-4FE2-81E3-163691B604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CF766465-5F70-4632-AEE3-9A42E60E2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D525FAA4-E78D-49D1-8901-2ECD88CEFED9}" type="slidenum">
              <a:rPr lang="de-DE" altLang="de-DE" smtClean="0"/>
              <a:pPr>
                <a:defRPr/>
              </a:pPr>
              <a:t>‹#›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2694008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B4A873-EE03-4634-AAC3-38CB3DD6A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AC7C30-AE83-406B-A477-299359394B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B82B96-BE5A-412D-BE7B-D274525E250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F2DBC506-E215-44F0-902E-78877C0C5655}" type="datetime1">
              <a:rPr lang="de-DE" altLang="de-DE" smtClean="0"/>
              <a:pPr>
                <a:defRPr/>
              </a:pPr>
              <a:t>04.12.2019</a:t>
            </a:fld>
            <a:endParaRPr lang="de-DE" alt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7CC267-916E-4828-AF66-1FDD55C410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de-DE" altLang="de-DE"/>
              <a:t>www.tu-ilmenau.de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36516E-E1FD-442F-B138-7D241BA608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de-DE" altLang="de-DE"/>
              <a:t>Seite </a:t>
            </a:r>
            <a:fld id="{D5B8C4A8-8F6D-4926-B00A-0373D478A544}" type="slidenum">
              <a:rPr lang="de-DE" altLang="de-DE" smtClean="0"/>
              <a:pPr>
                <a:defRPr/>
              </a:pPr>
              <a:t>‹#›</a:t>
            </a:fld>
            <a:endParaRPr lang="de-DE" altLang="de-DE"/>
          </a:p>
        </p:txBody>
      </p:sp>
      <p:sp>
        <p:nvSpPr>
          <p:cNvPr id="7" name="Rectangle 34">
            <a:extLst>
              <a:ext uri="{FF2B5EF4-FFF2-40B4-BE49-F238E27FC236}">
                <a16:creationId xmlns:a16="http://schemas.microsoft.com/office/drawing/2014/main" id="{EEE238FE-E0BD-4BA1-BAE8-29449453D6E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457200" cy="67818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de-DE" altLang="de-DE"/>
          </a:p>
        </p:txBody>
      </p:sp>
      <p:sp>
        <p:nvSpPr>
          <p:cNvPr id="8" name="Rectangle 16">
            <a:extLst>
              <a:ext uri="{FF2B5EF4-FFF2-40B4-BE49-F238E27FC236}">
                <a16:creationId xmlns:a16="http://schemas.microsoft.com/office/drawing/2014/main" id="{9689C682-AD22-4556-9A7A-0A68C5BED4C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3124200"/>
            <a:ext cx="457200" cy="76200"/>
          </a:xfrm>
          <a:prstGeom prst="rect">
            <a:avLst/>
          </a:prstGeom>
          <a:solidFill>
            <a:srgbClr val="FF7900">
              <a:alpha val="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accent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endParaRPr lang="de-DE" altLang="de-DE">
              <a:solidFill>
                <a:schemeClr val="hlink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6C1F95C-9A66-4606-ADB4-49AB702128C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6781800"/>
            <a:ext cx="9144000" cy="76200"/>
          </a:xfrm>
          <a:prstGeom prst="rect">
            <a:avLst/>
          </a:prstGeom>
          <a:solidFill>
            <a:srgbClr val="00747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de-DE" altLang="de-DE"/>
          </a:p>
        </p:txBody>
      </p:sp>
      <p:sp>
        <p:nvSpPr>
          <p:cNvPr id="10" name="Line 21">
            <a:extLst>
              <a:ext uri="{FF2B5EF4-FFF2-40B4-BE49-F238E27FC236}">
                <a16:creationId xmlns:a16="http://schemas.microsoft.com/office/drawing/2014/main" id="{7C11FD06-BBEF-479C-846B-180B8CD40B09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0" y="6781800"/>
            <a:ext cx="9144000" cy="0"/>
          </a:xfrm>
          <a:prstGeom prst="line">
            <a:avLst/>
          </a:prstGeom>
          <a:noFill/>
          <a:ln w="3175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11" name="Rectangle 27">
            <a:extLst>
              <a:ext uri="{FF2B5EF4-FFF2-40B4-BE49-F238E27FC236}">
                <a16:creationId xmlns:a16="http://schemas.microsoft.com/office/drawing/2014/main" id="{D9483146-409E-41E0-AF91-CABF087A93D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2895600"/>
            <a:ext cx="457200" cy="3886200"/>
          </a:xfrm>
          <a:prstGeom prst="rect">
            <a:avLst/>
          </a:prstGeom>
          <a:solidFill>
            <a:srgbClr val="FF790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de-DE" altLang="de-DE"/>
          </a:p>
        </p:txBody>
      </p:sp>
      <p:sp>
        <p:nvSpPr>
          <p:cNvPr id="12" name="Rectangle 28">
            <a:extLst>
              <a:ext uri="{FF2B5EF4-FFF2-40B4-BE49-F238E27FC236}">
                <a16:creationId xmlns:a16="http://schemas.microsoft.com/office/drawing/2014/main" id="{EFF786AB-4B8F-483E-B56A-876D9E44376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457200" cy="1905000"/>
          </a:xfrm>
          <a:prstGeom prst="rect">
            <a:avLst/>
          </a:prstGeom>
          <a:solidFill>
            <a:srgbClr val="FF79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accent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endParaRPr lang="de-DE" altLang="de-DE"/>
          </a:p>
        </p:txBody>
      </p:sp>
      <p:sp>
        <p:nvSpPr>
          <p:cNvPr id="13" name="Rectangle 29">
            <a:extLst>
              <a:ext uri="{FF2B5EF4-FFF2-40B4-BE49-F238E27FC236}">
                <a16:creationId xmlns:a16="http://schemas.microsoft.com/office/drawing/2014/main" id="{6E73DFEE-4F7B-469A-B6F0-D8832FCF153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1905000"/>
            <a:ext cx="457200" cy="1219200"/>
          </a:xfrm>
          <a:prstGeom prst="rect">
            <a:avLst/>
          </a:prstGeom>
          <a:solidFill>
            <a:srgbClr val="FF7900">
              <a:alpha val="5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accent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endParaRPr lang="de-DE" altLang="de-DE"/>
          </a:p>
        </p:txBody>
      </p:sp>
      <p:sp>
        <p:nvSpPr>
          <p:cNvPr id="14" name="Rectangle 30">
            <a:extLst>
              <a:ext uri="{FF2B5EF4-FFF2-40B4-BE49-F238E27FC236}">
                <a16:creationId xmlns:a16="http://schemas.microsoft.com/office/drawing/2014/main" id="{841DF2FE-1F00-4314-AA2B-E3FBF78D593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3124200"/>
            <a:ext cx="457200" cy="76200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accent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endParaRPr lang="de-DE" altLang="de-DE">
              <a:solidFill>
                <a:schemeClr val="hlink"/>
              </a:solidFill>
            </a:endParaRPr>
          </a:p>
        </p:txBody>
      </p:sp>
      <p:sp>
        <p:nvSpPr>
          <p:cNvPr id="15" name="Rectangle 32">
            <a:extLst>
              <a:ext uri="{FF2B5EF4-FFF2-40B4-BE49-F238E27FC236}">
                <a16:creationId xmlns:a16="http://schemas.microsoft.com/office/drawing/2014/main" id="{41607F5E-B9B8-4774-926A-827D0C011C5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5867400"/>
            <a:ext cx="457200" cy="914400"/>
          </a:xfrm>
          <a:prstGeom prst="rect">
            <a:avLst/>
          </a:prstGeom>
          <a:solidFill>
            <a:srgbClr val="FF7900">
              <a:alpha val="98822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accent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endParaRPr lang="de-DE" altLang="de-DE"/>
          </a:p>
        </p:txBody>
      </p:sp>
      <p:sp>
        <p:nvSpPr>
          <p:cNvPr id="16" name="Rectangle 33">
            <a:extLst>
              <a:ext uri="{FF2B5EF4-FFF2-40B4-BE49-F238E27FC236}">
                <a16:creationId xmlns:a16="http://schemas.microsoft.com/office/drawing/2014/main" id="{B3EA78B0-6401-4F8F-A59C-665075196CC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5791200"/>
            <a:ext cx="457200" cy="76200"/>
          </a:xfrm>
          <a:prstGeom prst="rect">
            <a:avLst/>
          </a:prstGeom>
          <a:solidFill>
            <a:schemeClr val="bg1">
              <a:alpha val="5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accent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endParaRPr lang="de-DE" altLang="de-DE">
              <a:solidFill>
                <a:schemeClr val="hlink"/>
              </a:solidFill>
            </a:endParaRPr>
          </a:p>
        </p:txBody>
      </p:sp>
      <p:sp>
        <p:nvSpPr>
          <p:cNvPr id="17" name="Rectangle 31">
            <a:extLst>
              <a:ext uri="{FF2B5EF4-FFF2-40B4-BE49-F238E27FC236}">
                <a16:creationId xmlns:a16="http://schemas.microsoft.com/office/drawing/2014/main" id="{D6B495EF-AF83-4C70-B97F-DB83A86F08E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457200"/>
            <a:ext cx="457200" cy="76200"/>
          </a:xfrm>
          <a:prstGeom prst="rect">
            <a:avLst/>
          </a:prstGeom>
          <a:solidFill>
            <a:schemeClr val="bg1">
              <a:alpha val="5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accent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endParaRPr lang="de-DE" altLang="de-DE">
              <a:solidFill>
                <a:schemeClr val="hlink"/>
              </a:solidFill>
            </a:endParaRPr>
          </a:p>
        </p:txBody>
      </p:sp>
      <p:sp>
        <p:nvSpPr>
          <p:cNvPr id="18" name="Line 35">
            <a:extLst>
              <a:ext uri="{FF2B5EF4-FFF2-40B4-BE49-F238E27FC236}">
                <a16:creationId xmlns:a16="http://schemas.microsoft.com/office/drawing/2014/main" id="{7B3CF50A-EB3F-4C49-AC25-8D19ECE5BC8B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0" y="5867400"/>
            <a:ext cx="9144000" cy="0"/>
          </a:xfrm>
          <a:prstGeom prst="line">
            <a:avLst/>
          </a:prstGeom>
          <a:noFill/>
          <a:ln w="6350">
            <a:solidFill>
              <a:schemeClr val="bg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438924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svyatabram@gmail.co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>
            <a:extLst>
              <a:ext uri="{FF2B5EF4-FFF2-40B4-BE49-F238E27FC236}">
                <a16:creationId xmlns:a16="http://schemas.microsoft.com/office/drawing/2014/main" id="{B873E5A0-B35C-42D2-9B06-C4F9092C48B7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 bwMode="auto">
          <a:xfrm>
            <a:off x="577124" y="29739"/>
            <a:ext cx="7776864" cy="3197374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pPr eaLnBrk="1" hangingPunct="1"/>
            <a:r>
              <a:rPr lang="en-US" altLang="de-DE" sz="4400" dirty="0">
                <a:latin typeface="Arial" panose="020B0604020202020204" pitchFamily="34" charset="0"/>
                <a:cs typeface="Arial" panose="020B0604020202020204" pitchFamily="34" charset="0"/>
              </a:rPr>
              <a:t>Evaluation of Microservice Architecture Designs in an IoT-Context</a:t>
            </a:r>
            <a:endParaRPr lang="de-DE" altLang="de-DE" sz="4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6D865E-4B3A-42F5-801E-804A65E0AC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7124" y="4581128"/>
            <a:ext cx="7989752" cy="1094377"/>
          </a:xfrm>
        </p:spPr>
        <p:txBody>
          <a:bodyPr>
            <a:normAutofit fontScale="77500" lnSpcReduction="20000"/>
          </a:bodyPr>
          <a:lstStyle/>
          <a:p>
            <a:pPr algn="l" eaLnBrk="1" hangingPunct="1">
              <a:defRPr/>
            </a:pPr>
            <a:r>
              <a:rPr lang="en-US" dirty="0"/>
              <a:t>Abramov Sviatoslav</a:t>
            </a:r>
            <a:br>
              <a:rPr lang="en-US" dirty="0"/>
            </a:br>
            <a:r>
              <a:rPr lang="en-US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svyatabram@gmail.com</a:t>
            </a:r>
            <a:endParaRPr lang="en-US" dirty="0"/>
          </a:p>
          <a:p>
            <a:pPr algn="l" eaLnBrk="1" hangingPunct="1">
              <a:defRPr/>
            </a:pPr>
            <a:br>
              <a:rPr lang="en-US" dirty="0"/>
            </a:br>
            <a:r>
              <a:rPr lang="en-US" dirty="0"/>
              <a:t>Supervisor: Prof. Dr.-Ing Günter Schäfer</a:t>
            </a:r>
          </a:p>
          <a:p>
            <a:pPr algn="l" eaLnBrk="1" hangingPunct="1">
              <a:defRPr/>
            </a:pPr>
            <a:r>
              <a:rPr lang="en-US" dirty="0"/>
              <a:t>Supervisor: Associate Prof. Dr. Igor </a:t>
            </a:r>
            <a:r>
              <a:rPr lang="en-US" dirty="0" err="1"/>
              <a:t>Anikin</a:t>
            </a:r>
            <a:endParaRPr lang="de-DE" dirty="0"/>
          </a:p>
        </p:txBody>
      </p:sp>
      <p:sp>
        <p:nvSpPr>
          <p:cNvPr id="5125" name="Footer Placeholder 4">
            <a:extLst>
              <a:ext uri="{FF2B5EF4-FFF2-40B4-BE49-F238E27FC236}">
                <a16:creationId xmlns:a16="http://schemas.microsoft.com/office/drawing/2014/main" id="{A046EEF7-E4C6-4103-BD7C-12B892244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35896" y="6356351"/>
            <a:ext cx="2263130" cy="365125"/>
          </a:xfrm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de-DE" altLang="de-DE" sz="1000" dirty="0">
                <a:solidFill>
                  <a:schemeClr val="bg1"/>
                </a:solidFill>
              </a:rPr>
              <a:t>www.tu-ilmenau.de</a:t>
            </a:r>
          </a:p>
        </p:txBody>
      </p:sp>
      <p:sp>
        <p:nvSpPr>
          <p:cNvPr id="5126" name="Slide Number Placeholder 5">
            <a:extLst>
              <a:ext uri="{FF2B5EF4-FFF2-40B4-BE49-F238E27FC236}">
                <a16:creationId xmlns:a16="http://schemas.microsoft.com/office/drawing/2014/main" id="{46DFC3A4-717C-4AE7-A865-D79CEF118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de-DE" altLang="de-DE" sz="1000">
                <a:solidFill>
                  <a:schemeClr val="bg1"/>
                </a:solidFill>
              </a:rPr>
              <a:t>Seite </a:t>
            </a:r>
            <a:fld id="{3FABDBEC-20EA-4164-8EEA-6CDB7D8F728B}" type="slidenum">
              <a:rPr lang="de-DE" altLang="de-DE" sz="1000" smtClean="0">
                <a:solidFill>
                  <a:schemeClr val="bg1"/>
                </a:solidFill>
              </a:rPr>
              <a:pPr/>
              <a:t>1</a:t>
            </a:fld>
            <a:endParaRPr lang="de-DE" altLang="de-DE" sz="100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D1B641-E8BB-41D4-BDD2-13E5215584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3432" y="1541608"/>
            <a:ext cx="8229048" cy="1959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M. S. Hatem Hamad and R. Abed, “Performance evaluation of restful web services for mobile devices,” </a:t>
            </a:r>
            <a:r>
              <a:rPr lang="en-US" i="1" dirty="0">
                <a:solidFill>
                  <a:srgbClr val="FF0000"/>
                </a:solidFill>
              </a:rPr>
              <a:t>Computer Engineering Department, Islamic University of </a:t>
            </a:r>
            <a:r>
              <a:rPr lang="de-DE" i="1" dirty="0">
                <a:solidFill>
                  <a:srgbClr val="FF0000"/>
                </a:solidFill>
              </a:rPr>
              <a:t>Gaza, Palestine, International </a:t>
            </a:r>
            <a:r>
              <a:rPr lang="de-DE" i="1" dirty="0" err="1">
                <a:solidFill>
                  <a:srgbClr val="FF0000"/>
                </a:solidFill>
              </a:rPr>
              <a:t>Arab</a:t>
            </a:r>
            <a:r>
              <a:rPr lang="de-DE" i="1" dirty="0">
                <a:solidFill>
                  <a:srgbClr val="FF0000"/>
                </a:solidFill>
              </a:rPr>
              <a:t> Journal </a:t>
            </a:r>
            <a:r>
              <a:rPr lang="de-DE" i="1" dirty="0" err="1">
                <a:solidFill>
                  <a:srgbClr val="FF0000"/>
                </a:solidFill>
              </a:rPr>
              <a:t>of</a:t>
            </a:r>
            <a:r>
              <a:rPr lang="de-DE" i="1" dirty="0">
                <a:solidFill>
                  <a:srgbClr val="FF0000"/>
                </a:solidFill>
              </a:rPr>
              <a:t> e-Technology</a:t>
            </a:r>
            <a:r>
              <a:rPr lang="de-DE" dirty="0">
                <a:solidFill>
                  <a:srgbClr val="FF0000"/>
                </a:solidFill>
              </a:rPr>
              <a:t>, 2010.</a:t>
            </a:r>
          </a:p>
          <a:p>
            <a:pPr marL="0" indent="0">
              <a:buNone/>
            </a:pPr>
            <a:endParaRPr lang="de-DE" dirty="0">
              <a:solidFill>
                <a:srgbClr val="FF0000"/>
              </a:solidFill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025FA1-4A05-492D-9533-A2F3622FD1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847006" cy="365125"/>
          </a:xfrm>
        </p:spPr>
        <p:txBody>
          <a:bodyPr/>
          <a:lstStyle/>
          <a:p>
            <a:pPr>
              <a:defRPr/>
            </a:pPr>
            <a:fld id="{27A28F53-CF9E-48E7-B991-1AA37EB92E07}" type="datetime1">
              <a:rPr lang="de-DE" altLang="de-DE" smtClean="0"/>
              <a:pPr>
                <a:defRPr/>
              </a:pPr>
              <a:t>04.12.2019</a:t>
            </a:fld>
            <a:endParaRPr lang="de-DE" altLang="de-D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244BB9-D5A0-43BB-94CA-D1D7B971CC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87390" y="6356351"/>
            <a:ext cx="2227659" cy="365125"/>
          </a:xfrm>
        </p:spPr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4D9B33-E4B1-4ABF-85AE-954D3CA56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2766391E-7A8A-4CBD-8894-59A4A9DE8ACB}" type="slidenum">
              <a:rPr lang="de-DE" altLang="de-DE" smtClean="0"/>
              <a:pPr>
                <a:defRPr/>
              </a:pPr>
              <a:t>10</a:t>
            </a:fld>
            <a:endParaRPr lang="de-DE" altLang="de-D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662E026-0645-406C-BF65-0C7FBC395547}"/>
              </a:ext>
            </a:extLst>
          </p:cNvPr>
          <p:cNvSpPr txBox="1"/>
          <p:nvPr/>
        </p:nvSpPr>
        <p:spPr>
          <a:xfrm>
            <a:off x="663432" y="349672"/>
            <a:ext cx="78519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tx2"/>
                </a:solidFill>
                <a:latin typeface="+mj-lt"/>
              </a:rPr>
              <a:t>Basic</a:t>
            </a:r>
            <a:r>
              <a:rPr lang="en-US" sz="3600" dirty="0">
                <a:solidFill>
                  <a:schemeClr val="tx2"/>
                </a:solidFill>
              </a:rPr>
              <a:t> </a:t>
            </a:r>
            <a:r>
              <a:rPr lang="en-US" sz="3600" dirty="0">
                <a:solidFill>
                  <a:schemeClr val="tx2"/>
                </a:solidFill>
                <a:latin typeface="+mj-lt"/>
              </a:rPr>
              <a:t>articles</a:t>
            </a:r>
            <a:endParaRPr lang="de-DE" sz="3600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CBEFA68-6CFC-4F82-8837-914D8F8A86EC}"/>
              </a:ext>
            </a:extLst>
          </p:cNvPr>
          <p:cNvSpPr txBox="1"/>
          <p:nvPr/>
        </p:nvSpPr>
        <p:spPr>
          <a:xfrm>
            <a:off x="628650" y="3429000"/>
            <a:ext cx="822904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In the article advantages of RESTful web services before SOAP web services are shown:</a:t>
            </a:r>
          </a:p>
          <a:p>
            <a:endParaRPr lang="en-US" sz="20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/>
              <a:t>RESTful web services provide less message size.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/>
              <a:t>RESTful web services provide less response time.</a:t>
            </a:r>
            <a:endParaRPr lang="de-DE" sz="2000" dirty="0"/>
          </a:p>
        </p:txBody>
      </p:sp>
    </p:spTree>
    <p:extLst>
      <p:ext uri="{BB962C8B-B14F-4D97-AF65-F5344CB8AC3E}">
        <p14:creationId xmlns:p14="http://schemas.microsoft.com/office/powerpoint/2010/main" val="35455327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D83101-5AB8-45D3-875D-EFB9C02A5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solidFill>
                  <a:schemeClr val="tx2"/>
                </a:solidFill>
              </a:rPr>
              <a:t>Basic articles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2B638D-909E-4FE0-A721-31C994B001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117132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P. J. Amaral M. and C. D., “Performance evaluation of microservices architectures using containers.,” </a:t>
            </a:r>
            <a:r>
              <a:rPr lang="en-US" i="1" dirty="0">
                <a:solidFill>
                  <a:srgbClr val="FF0000"/>
                </a:solidFill>
              </a:rPr>
              <a:t>IEEE 14th International Symposium on Network Computing </a:t>
            </a:r>
            <a:r>
              <a:rPr lang="de-DE" i="1" dirty="0">
                <a:solidFill>
                  <a:srgbClr val="FF0000"/>
                </a:solidFill>
              </a:rPr>
              <a:t>and </a:t>
            </a:r>
            <a:r>
              <a:rPr lang="de-DE" i="1" dirty="0" err="1">
                <a:solidFill>
                  <a:srgbClr val="FF0000"/>
                </a:solidFill>
              </a:rPr>
              <a:t>Applications</a:t>
            </a:r>
            <a:r>
              <a:rPr lang="de-DE" dirty="0">
                <a:solidFill>
                  <a:srgbClr val="FF0000"/>
                </a:solidFill>
              </a:rPr>
              <a:t>, 2015.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E329F2-2B27-45AF-B512-CDD19D09E67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pPr>
              <a:defRPr/>
            </a:pPr>
            <a:fld id="{030B42F9-AA1B-4EDA-833C-D1C4F85693F9}" type="datetime1">
              <a:rPr lang="de-DE" altLang="de-DE" smtClean="0"/>
              <a:pPr>
                <a:defRPr/>
              </a:pPr>
              <a:t>04.12.2019</a:t>
            </a:fld>
            <a:endParaRPr lang="de-DE" alt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03173-F9F8-4C8C-87CE-79A53C749F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23928" y="6356351"/>
            <a:ext cx="2191122" cy="365125"/>
          </a:xfrm>
        </p:spPr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3E8D91-4D54-44CE-87D1-1EB2294DCC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A05926A2-DD0A-4796-8B5F-C531B71E305A}" type="slidenum">
              <a:rPr lang="de-DE" altLang="de-DE" smtClean="0"/>
              <a:pPr>
                <a:defRPr/>
              </a:pPr>
              <a:t>11</a:t>
            </a:fld>
            <a:endParaRPr lang="de-DE" altLang="de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CF0098-73C8-43C6-B54F-80145E7CEE03}"/>
              </a:ext>
            </a:extLst>
          </p:cNvPr>
          <p:cNvSpPr txBox="1"/>
          <p:nvPr/>
        </p:nvSpPr>
        <p:spPr>
          <a:xfrm>
            <a:off x="628650" y="3189615"/>
            <a:ext cx="78867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In this article Server Virtualization provides performance improvement is shown. </a:t>
            </a:r>
          </a:p>
          <a:p>
            <a:endParaRPr lang="en-US" sz="20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sz="2000" dirty="0"/>
              <a:t>SV </a:t>
            </a:r>
            <a:r>
              <a:rPr lang="de-DE" sz="2000" dirty="0" err="1"/>
              <a:t>increases</a:t>
            </a:r>
            <a:r>
              <a:rPr lang="de-DE" sz="2000" dirty="0"/>
              <a:t> a </a:t>
            </a:r>
            <a:r>
              <a:rPr lang="de-DE" sz="2000" dirty="0" err="1"/>
              <a:t>server</a:t>
            </a:r>
            <a:r>
              <a:rPr lang="de-DE" sz="2000" dirty="0"/>
              <a:t> </a:t>
            </a:r>
            <a:r>
              <a:rPr lang="de-DE" sz="2000" dirty="0" err="1"/>
              <a:t>throughput</a:t>
            </a:r>
            <a:endParaRPr lang="de-DE" sz="20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sz="2000" dirty="0"/>
              <a:t>SV </a:t>
            </a:r>
            <a:r>
              <a:rPr lang="de-DE" sz="2000" dirty="0" err="1"/>
              <a:t>decreases</a:t>
            </a:r>
            <a:r>
              <a:rPr lang="de-DE" sz="2000" dirty="0"/>
              <a:t> a </a:t>
            </a:r>
            <a:r>
              <a:rPr lang="de-DE" sz="2000" dirty="0" err="1"/>
              <a:t>server</a:t>
            </a:r>
            <a:r>
              <a:rPr lang="de-DE" sz="2000" dirty="0"/>
              <a:t> </a:t>
            </a:r>
            <a:r>
              <a:rPr lang="de-DE" sz="2000" dirty="0" err="1"/>
              <a:t>latency</a:t>
            </a:r>
            <a:endParaRPr lang="de-DE" sz="2000" dirty="0"/>
          </a:p>
          <a:p>
            <a:endParaRPr lang="de-DE" sz="2000" dirty="0"/>
          </a:p>
        </p:txBody>
      </p:sp>
    </p:spTree>
    <p:extLst>
      <p:ext uri="{BB962C8B-B14F-4D97-AF65-F5344CB8AC3E}">
        <p14:creationId xmlns:p14="http://schemas.microsoft.com/office/powerpoint/2010/main" val="5560015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476DD9-A51A-4D51-9838-2D572BAC0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chemeClr val="tx2"/>
                </a:solidFill>
              </a:rPr>
              <a:t>Basic articles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80889E-B35F-464A-A104-FE7710CF07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1325563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J. F. </a:t>
            </a:r>
            <a:r>
              <a:rPr lang="en-US" dirty="0" err="1">
                <a:solidFill>
                  <a:srgbClr val="FF0000"/>
                </a:solidFill>
              </a:rPr>
              <a:t>Kunhua</a:t>
            </a:r>
            <a:r>
              <a:rPr lang="en-US" dirty="0">
                <a:solidFill>
                  <a:srgbClr val="FF0000"/>
                </a:solidFill>
              </a:rPr>
              <a:t> Zhu and Y. Li, </a:t>
            </a:r>
            <a:r>
              <a:rPr lang="en-US" i="1" dirty="0">
                <a:solidFill>
                  <a:srgbClr val="FF0000"/>
                </a:solidFill>
              </a:rPr>
              <a:t>Research the performance testing and performance improvement strategy in web application”, 2nd international Conference on Education </a:t>
            </a:r>
            <a:r>
              <a:rPr lang="de-DE" i="1" dirty="0">
                <a:solidFill>
                  <a:srgbClr val="FF0000"/>
                </a:solidFill>
              </a:rPr>
              <a:t>Technology and Computer. </a:t>
            </a:r>
            <a:r>
              <a:rPr lang="de-DE" dirty="0">
                <a:solidFill>
                  <a:srgbClr val="FF0000"/>
                </a:solidFill>
              </a:rPr>
              <a:t>2010.</a:t>
            </a:r>
            <a:endParaRPr lang="de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745A91-4ECE-4E41-A2B8-20FA0A0FBD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pPr>
              <a:defRPr/>
            </a:pPr>
            <a:fld id="{030B42F9-AA1B-4EDA-833C-D1C4F85693F9}" type="datetime1">
              <a:rPr lang="de-DE" altLang="de-DE" smtClean="0"/>
              <a:pPr>
                <a:defRPr/>
              </a:pPr>
              <a:t>04.12.2019</a:t>
            </a:fld>
            <a:endParaRPr lang="de-DE" alt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777636-5DCA-462B-B983-A6FC44F7D0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23928" y="6356351"/>
            <a:ext cx="2191122" cy="365125"/>
          </a:xfrm>
        </p:spPr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254BFC-B8EC-44B2-AB22-E2D0682CF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A05926A2-DD0A-4796-8B5F-C531B71E305A}" type="slidenum">
              <a:rPr lang="de-DE" altLang="de-DE" smtClean="0"/>
              <a:pPr>
                <a:defRPr/>
              </a:pPr>
              <a:t>12</a:t>
            </a:fld>
            <a:endParaRPr lang="de-DE" altLang="de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289856-6F51-4AC6-84CE-56D9E940CDB3}"/>
              </a:ext>
            </a:extLst>
          </p:cNvPr>
          <p:cNvSpPr txBox="1"/>
          <p:nvPr/>
        </p:nvSpPr>
        <p:spPr>
          <a:xfrm>
            <a:off x="639134" y="3286124"/>
            <a:ext cx="78867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This article provides a survey about overall MSA based application testing :</a:t>
            </a:r>
          </a:p>
          <a:p>
            <a:endParaRPr lang="en-US" sz="20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/>
              <a:t>Functional and load testing of web MSA based web applications basis.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/>
              <a:t>Prediction of an application response time changing with an increasing user load.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/>
              <a:t>User load impact on application throughput.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/>
              <a:t>Possible bottlenecks caused by system utilization.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758892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5C4C4-C504-4F12-B353-0EFE46A57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 answered questions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8E4366-D7FC-47A8-8C75-D0002BD2A8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We did not find in that surveys which design chooses we have to made to build MSA system in an IoT-device context.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Which interconnection method fits a certain service functionality better?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How to use load balancing according to services functionality?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…?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D04571-59E8-4042-98B7-2D4BCB8515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86EC19B-13E7-48C8-B7B5-E9E0955442D1}" type="datetime1">
              <a:rPr lang="de-DE" altLang="de-DE" smtClean="0"/>
              <a:pPr>
                <a:defRPr/>
              </a:pPr>
              <a:t>04.12.2019</a:t>
            </a:fld>
            <a:endParaRPr lang="de-DE" alt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F72F40-DAEB-431B-8E5F-06431DE1F4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D308D2-3B26-49C9-9F89-CC47AB47A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D525FAA4-E78D-49D1-8901-2ECD88CEFED9}" type="slidenum">
              <a:rPr lang="de-DE" altLang="de-DE" smtClean="0"/>
              <a:pPr>
                <a:defRPr/>
              </a:pPr>
              <a:t>13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827233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48F87-25CE-423B-B977-8CB0FBE96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system overview</a:t>
            </a:r>
            <a:endParaRPr lang="de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399F11-5D69-4350-A075-741A016E15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>
              <a:solidFill>
                <a:srgbClr val="FF000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690CC4-73A1-4EF6-B961-CDA53FB296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86EC19B-13E7-48C8-B7B5-E9E0955442D1}" type="datetime1">
              <a:rPr lang="de-DE" altLang="de-DE" smtClean="0"/>
              <a:pPr>
                <a:defRPr/>
              </a:pPr>
              <a:t>04.12.2019</a:t>
            </a:fld>
            <a:endParaRPr lang="de-DE" alt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CFA6FA-EEEC-4F9A-BAD3-B1666189FC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C42DE3-32FB-489C-8289-8AD83E24FD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D525FAA4-E78D-49D1-8901-2ECD88CEFED9}" type="slidenum">
              <a:rPr lang="de-DE" altLang="de-DE" smtClean="0"/>
              <a:pPr>
                <a:defRPr/>
              </a:pPr>
              <a:t>14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8426293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553DF7-C800-4824-8FC1-EBA6BDB43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system developing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A247FA-21D7-4CFA-B900-F171DA0063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The MS system has to provide connectivity, registration, data model transformation.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Assessment criteria is response time -&gt; we have to measure response time of each service and of the whole MS system.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We used the same hard/software version.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Docker images?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Load generator is able to generate different load?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We tried to write more performable code?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4EAEE6-E83F-42D9-9C3E-0D1A0B9959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86EC19B-13E7-48C8-B7B5-E9E0955442D1}" type="datetime1">
              <a:rPr lang="de-DE" altLang="de-DE" smtClean="0"/>
              <a:pPr>
                <a:defRPr/>
              </a:pPr>
              <a:t>04.12.2019</a:t>
            </a:fld>
            <a:endParaRPr lang="de-DE" alt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287E96-C740-4278-9ECA-F74A68CAA2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3C80BD-8952-40EB-975E-230431556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D525FAA4-E78D-49D1-8901-2ECD88CEFED9}" type="slidenum">
              <a:rPr lang="de-DE" altLang="de-DE" smtClean="0"/>
              <a:pPr>
                <a:defRPr/>
              </a:pPr>
              <a:t>15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2849822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05519E2-0EAC-4598-A1D6-7D3096ECD1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3293" y="880242"/>
            <a:ext cx="7491129" cy="5097515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BCEF31-571F-4913-81FE-21B32A40161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pPr>
              <a:defRPr/>
            </a:pPr>
            <a:fld id="{030B42F9-AA1B-4EDA-833C-D1C4F85693F9}" type="datetime1">
              <a:rPr lang="de-DE" altLang="de-DE" smtClean="0"/>
              <a:pPr>
                <a:defRPr/>
              </a:pPr>
              <a:t>04.12.2019</a:t>
            </a:fld>
            <a:endParaRPr lang="de-DE" alt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254D4B-CE21-4A3A-B2AD-D41D4FBD73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23928" y="6356351"/>
            <a:ext cx="2191122" cy="365125"/>
          </a:xfrm>
        </p:spPr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FF7B4D-4968-4177-8819-B4FF165627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A05926A2-DD0A-4796-8B5F-C531B71E305A}" type="slidenum">
              <a:rPr lang="de-DE" altLang="de-DE" smtClean="0"/>
              <a:pPr>
                <a:defRPr/>
              </a:pPr>
              <a:t>16</a:t>
            </a:fld>
            <a:endParaRPr lang="de-DE" altLang="de-D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F0A707-6432-4EA2-8468-856276B1B4D4}"/>
              </a:ext>
            </a:extLst>
          </p:cNvPr>
          <p:cNvSpPr txBox="1"/>
          <p:nvPr/>
        </p:nvSpPr>
        <p:spPr>
          <a:xfrm>
            <a:off x="903293" y="229280"/>
            <a:ext cx="27435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+mj-lt"/>
              </a:rPr>
              <a:t>Component diagram</a:t>
            </a:r>
            <a:endParaRPr lang="de-DE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801450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F87B58-E9F2-4F4E-B9FE-F646967656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119" y="226756"/>
            <a:ext cx="7651762" cy="549784"/>
          </a:xfrm>
        </p:spPr>
        <p:txBody>
          <a:bodyPr/>
          <a:lstStyle/>
          <a:p>
            <a:r>
              <a:rPr lang="en-US" sz="2400" dirty="0"/>
              <a:t>Component diagram (gRPC)</a:t>
            </a:r>
            <a:endParaRPr lang="de-DE" sz="2400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66ED357-0C62-4F83-8BAB-642D93B96B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8841" y="830477"/>
            <a:ext cx="7813953" cy="5197046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2E7BFE-BF51-4038-9F50-1BCD784BAAC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pPr>
              <a:defRPr/>
            </a:pPr>
            <a:fld id="{030B42F9-AA1B-4EDA-833C-D1C4F85693F9}" type="datetime1">
              <a:rPr lang="de-DE" altLang="de-DE" smtClean="0"/>
              <a:pPr>
                <a:defRPr/>
              </a:pPr>
              <a:t>04.12.2019</a:t>
            </a:fld>
            <a:endParaRPr lang="de-DE" alt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BB82AC-E4A3-4103-A699-A729CA6594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23928" y="6356351"/>
            <a:ext cx="2191122" cy="365125"/>
          </a:xfrm>
        </p:spPr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D119A6-EFAD-41DC-880C-80866DF6D2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A05926A2-DD0A-4796-8B5F-C531B71E305A}" type="slidenum">
              <a:rPr lang="de-DE" altLang="de-DE" smtClean="0"/>
              <a:pPr>
                <a:defRPr/>
              </a:pPr>
              <a:t>17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5890795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BD218-7064-4375-BE98-00D938965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988" y="153985"/>
            <a:ext cx="7831782" cy="975643"/>
          </a:xfrm>
        </p:spPr>
        <p:txBody>
          <a:bodyPr>
            <a:normAutofit/>
          </a:bodyPr>
          <a:lstStyle/>
          <a:p>
            <a:r>
              <a:rPr lang="en-US" sz="2400" dirty="0"/>
              <a:t>Load generation sequence diagram</a:t>
            </a:r>
            <a:endParaRPr lang="de-DE" sz="2400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60139F7-5F86-4CDC-B0C3-521AB2CB5D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5988" y="1130767"/>
            <a:ext cx="7664574" cy="4598744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A77C36-5FCE-4332-879B-1E7F8AA6F25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pPr>
              <a:defRPr/>
            </a:pPr>
            <a:fld id="{81729331-3956-4DAF-AC44-8BC67C0390BA}" type="datetime1">
              <a:rPr lang="de-DE" altLang="de-DE" smtClean="0"/>
              <a:pPr>
                <a:defRPr/>
              </a:pPr>
              <a:t>04.12.2019</a:t>
            </a:fld>
            <a:endParaRPr lang="de-DE" alt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9B459A-2D60-4385-99C4-BF7B70DDC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23928" y="6356351"/>
            <a:ext cx="2191122" cy="365125"/>
          </a:xfrm>
        </p:spPr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C171FF-16B7-46B8-AAB8-6D7B345896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E5226E23-D044-4D0C-889A-42E0B360FA86}" type="slidenum">
              <a:rPr lang="de-DE" altLang="de-DE" smtClean="0"/>
              <a:pPr>
                <a:defRPr/>
              </a:pPr>
              <a:t>18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4852786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FFA0316E-9A8D-4B5A-AEED-A22CA717D6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1600" y="706862"/>
            <a:ext cx="7623860" cy="5365195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E97DEC-5D71-4E71-B3D6-F2383C91370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847006" cy="365125"/>
          </a:xfrm>
        </p:spPr>
        <p:txBody>
          <a:bodyPr/>
          <a:lstStyle/>
          <a:p>
            <a:pPr>
              <a:defRPr/>
            </a:pPr>
            <a:fld id="{27A28F53-CF9E-48E7-B991-1AA37EB92E07}" type="datetime1">
              <a:rPr lang="de-DE" altLang="de-DE" smtClean="0"/>
              <a:pPr>
                <a:defRPr/>
              </a:pPr>
              <a:t>04.12.2019</a:t>
            </a:fld>
            <a:endParaRPr lang="de-DE" alt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5819E2-7485-495C-B48C-FF6A0CBB7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87390" y="6356351"/>
            <a:ext cx="2227659" cy="365125"/>
          </a:xfrm>
        </p:spPr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635440-8446-4427-A98E-5BD742FE91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2766391E-7A8A-4CBD-8894-59A4A9DE8ACB}" type="slidenum">
              <a:rPr lang="de-DE" altLang="de-DE" smtClean="0"/>
              <a:pPr>
                <a:defRPr/>
              </a:pPr>
              <a:t>19</a:t>
            </a:fld>
            <a:endParaRPr lang="de-DE" altLang="de-DE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BD044C0-DCD1-4A56-9A31-50CCEC912258}"/>
              </a:ext>
            </a:extLst>
          </p:cNvPr>
          <p:cNvSpPr txBox="1"/>
          <p:nvPr/>
        </p:nvSpPr>
        <p:spPr>
          <a:xfrm>
            <a:off x="827584" y="245197"/>
            <a:ext cx="46197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Test scenario sequence diagram</a:t>
            </a: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41179689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>
            <a:extLst>
              <a:ext uri="{FF2B5EF4-FFF2-40B4-BE49-F238E27FC236}">
                <a16:creationId xmlns:a16="http://schemas.microsoft.com/office/drawing/2014/main" id="{BF853D5F-1344-4886-8492-1AAA9181D24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30075" y="404664"/>
            <a:ext cx="7886700" cy="13255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de-DE" dirty="0"/>
              <a:t>Content</a:t>
            </a:r>
            <a:endParaRPr lang="de-DE" alt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8E9A54-F64C-45D5-9ED9-412FDDDA7E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4121" y="1412776"/>
            <a:ext cx="7886700" cy="4351338"/>
          </a:xfrm>
        </p:spPr>
        <p:txBody>
          <a:bodyPr/>
          <a:lstStyle/>
          <a:p>
            <a:pPr eaLnBrk="1" hangingPunct="1">
              <a:lnSpc>
                <a:spcPct val="150000"/>
              </a:lnSpc>
              <a:buClr>
                <a:schemeClr val="tx2">
                  <a:lumMod val="75000"/>
                </a:schemeClr>
              </a:buClr>
              <a:buFont typeface="Arial" panose="020B0604020202020204" pitchFamily="34" charset="0"/>
              <a:buChar char="►"/>
              <a:defRPr/>
            </a:pP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Introduction</a:t>
            </a:r>
          </a:p>
          <a:p>
            <a:pPr eaLnBrk="1" hangingPunct="1">
              <a:lnSpc>
                <a:spcPct val="150000"/>
              </a:lnSpc>
              <a:buClr>
                <a:schemeClr val="tx2">
                  <a:lumMod val="75000"/>
                </a:schemeClr>
              </a:buClr>
              <a:buFont typeface="Arial" panose="020B0604020202020204" pitchFamily="34" charset="0"/>
              <a:buChar char="►"/>
              <a:defRPr/>
            </a:pP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Requirements</a:t>
            </a:r>
          </a:p>
          <a:p>
            <a:pPr eaLnBrk="1" hangingPunct="1">
              <a:lnSpc>
                <a:spcPct val="150000"/>
              </a:lnSpc>
              <a:buClr>
                <a:schemeClr val="tx2">
                  <a:lumMod val="75000"/>
                </a:schemeClr>
              </a:buClr>
              <a:buFont typeface="Arial" panose="020B0604020202020204" pitchFamily="34" charset="0"/>
              <a:buChar char="►"/>
              <a:defRPr/>
            </a:pP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State of the Art</a:t>
            </a:r>
          </a:p>
          <a:p>
            <a:pPr eaLnBrk="1" hangingPunct="1">
              <a:lnSpc>
                <a:spcPct val="150000"/>
              </a:lnSpc>
              <a:buClr>
                <a:schemeClr val="tx2">
                  <a:lumMod val="75000"/>
                </a:schemeClr>
              </a:buClr>
              <a:buFont typeface="Arial" panose="020B0604020202020204" pitchFamily="34" charset="0"/>
              <a:buChar char="►"/>
              <a:defRPr/>
            </a:pP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The system overview</a:t>
            </a:r>
          </a:p>
          <a:p>
            <a:pPr eaLnBrk="1" hangingPunct="1">
              <a:lnSpc>
                <a:spcPct val="150000"/>
              </a:lnSpc>
              <a:buClr>
                <a:schemeClr val="tx2">
                  <a:lumMod val="75000"/>
                </a:schemeClr>
              </a:buClr>
              <a:buFont typeface="Arial" panose="020B0604020202020204" pitchFamily="34" charset="0"/>
              <a:buChar char="►"/>
              <a:defRPr/>
            </a:pP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Results</a:t>
            </a:r>
          </a:p>
          <a:p>
            <a:pPr eaLnBrk="1" hangingPunct="1">
              <a:lnSpc>
                <a:spcPct val="150000"/>
              </a:lnSpc>
              <a:buClr>
                <a:schemeClr val="tx2">
                  <a:lumMod val="75000"/>
                </a:schemeClr>
              </a:buClr>
              <a:buFont typeface="Arial" panose="020B0604020202020204" pitchFamily="34" charset="0"/>
              <a:buChar char="►"/>
              <a:defRPr/>
            </a:pP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Conclusion</a:t>
            </a:r>
          </a:p>
          <a:p>
            <a:pPr eaLnBrk="1" hangingPunct="1">
              <a:lnSpc>
                <a:spcPct val="150000"/>
              </a:lnSpc>
              <a:buClr>
                <a:schemeClr val="tx2">
                  <a:lumMod val="75000"/>
                </a:schemeClr>
              </a:buClr>
              <a:buFont typeface="Arial" panose="020B0604020202020204" pitchFamily="34" charset="0"/>
              <a:buChar char="►"/>
              <a:defRPr/>
            </a:pP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Future Work</a:t>
            </a:r>
            <a:endParaRPr lang="de-DE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172" name="Date Placeholder 3">
            <a:extLst>
              <a:ext uri="{FF2B5EF4-FFF2-40B4-BE49-F238E27FC236}">
                <a16:creationId xmlns:a16="http://schemas.microsoft.com/office/drawing/2014/main" id="{A055B7B2-2A72-4C58-84E6-3CE230A22C3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3BD5AEF8-6648-4561-9A48-4B69D909CEB0}" type="datetime1">
              <a:rPr lang="de-DE" altLang="de-DE" sz="1000">
                <a:solidFill>
                  <a:schemeClr val="bg1"/>
                </a:solidFill>
              </a:rPr>
              <a:pPr/>
              <a:t>04.12.2019</a:t>
            </a:fld>
            <a:endParaRPr lang="de-DE" altLang="de-DE" sz="1000">
              <a:solidFill>
                <a:schemeClr val="bg1"/>
              </a:solidFill>
            </a:endParaRPr>
          </a:p>
        </p:txBody>
      </p:sp>
      <p:sp>
        <p:nvSpPr>
          <p:cNvPr id="7173" name="Footer Placeholder 4">
            <a:extLst>
              <a:ext uri="{FF2B5EF4-FFF2-40B4-BE49-F238E27FC236}">
                <a16:creationId xmlns:a16="http://schemas.microsoft.com/office/drawing/2014/main" id="{309D5EAD-0F39-4F58-B646-8A96C82D19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23928" y="6356351"/>
            <a:ext cx="2191122" cy="365125"/>
          </a:xfrm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de-DE" altLang="de-DE" sz="1000">
                <a:solidFill>
                  <a:schemeClr val="bg1"/>
                </a:solidFill>
              </a:rPr>
              <a:t>www.tu-ilmenau.de</a:t>
            </a:r>
          </a:p>
        </p:txBody>
      </p:sp>
      <p:sp>
        <p:nvSpPr>
          <p:cNvPr id="7174" name="Slide Number Placeholder 5">
            <a:extLst>
              <a:ext uri="{FF2B5EF4-FFF2-40B4-BE49-F238E27FC236}">
                <a16:creationId xmlns:a16="http://schemas.microsoft.com/office/drawing/2014/main" id="{3F6FD015-235F-460B-A0E2-150D549C2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de-DE" altLang="de-DE" sz="1000">
                <a:solidFill>
                  <a:schemeClr val="bg1"/>
                </a:solidFill>
              </a:rPr>
              <a:t>Seite </a:t>
            </a:r>
            <a:fld id="{BDF2BA62-B6E2-4AED-B55A-BECDDF988AE6}" type="slidenum">
              <a:rPr lang="de-DE" altLang="de-DE" sz="1000" smtClean="0">
                <a:solidFill>
                  <a:schemeClr val="bg1"/>
                </a:solidFill>
              </a:rPr>
              <a:pPr/>
              <a:t>2</a:t>
            </a:fld>
            <a:endParaRPr lang="de-DE" altLang="de-DE" sz="100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B0DE9-0F3C-441C-9059-A6C844F42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Results</a:t>
            </a:r>
            <a:endParaRPr lang="de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2113CA-1940-413E-819E-9EA768A946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The Results discussion</a:t>
            </a:r>
            <a:endParaRPr lang="de-DE" dirty="0">
              <a:solidFill>
                <a:srgbClr val="FF000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46B829-DBBF-45EF-9F6A-1A84A85E82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7D3DCC4-5E9F-4105-BDA8-3FF7B436911B}" type="datetime1">
              <a:rPr lang="de-DE" altLang="de-DE" smtClean="0"/>
              <a:pPr>
                <a:defRPr/>
              </a:pPr>
              <a:t>04.12.2019</a:t>
            </a:fld>
            <a:endParaRPr lang="de-DE" alt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D21692-5627-4935-8B6F-41F6F07B52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EFF074-A43C-42D8-96F6-ADD55FF43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F43EC919-3ECF-4664-9EFC-29EBBC0EE2DF}" type="slidenum">
              <a:rPr lang="de-DE" altLang="de-DE" smtClean="0"/>
              <a:pPr>
                <a:defRPr/>
              </a:pPr>
              <a:t>20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0229925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731D2-09A7-43A2-A129-8A53946B7D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measuring system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A6A3F5-4770-49BD-A8F8-10B698B209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8263830" cy="4351338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To measure response we used </a:t>
            </a:r>
            <a:r>
              <a:rPr lang="en-US" i="1" dirty="0"/>
              <a:t>distributed tracing </a:t>
            </a:r>
            <a:r>
              <a:rPr lang="en-US" dirty="0"/>
              <a:t>system.</a:t>
            </a:r>
            <a:br>
              <a:rPr lang="en-US" dirty="0"/>
            </a:b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We stored trace logs in </a:t>
            </a:r>
            <a:r>
              <a:rPr lang="en-US" i="1" dirty="0"/>
              <a:t>document-oriented</a:t>
            </a:r>
            <a:r>
              <a:rPr lang="en-US" dirty="0"/>
              <a:t> DB.</a:t>
            </a:r>
            <a:br>
              <a:rPr lang="en-US" dirty="0"/>
            </a:b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We used search engine to retrieve and analyze logs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EB7A4C-0BD7-474C-BD18-7E583760D21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pPr>
              <a:defRPr/>
            </a:pPr>
            <a:fld id="{030B42F9-AA1B-4EDA-833C-D1C4F85693F9}" type="datetime1">
              <a:rPr lang="de-DE" altLang="de-DE" smtClean="0"/>
              <a:pPr>
                <a:defRPr/>
              </a:pPr>
              <a:t>04.12.2019</a:t>
            </a:fld>
            <a:endParaRPr lang="de-DE" alt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314C1B-313A-401A-B2AF-B89BEBA98F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23928" y="6356351"/>
            <a:ext cx="2191122" cy="365125"/>
          </a:xfrm>
        </p:spPr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F38DE0-20C8-4B7C-8F0E-65853E34C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A05926A2-DD0A-4796-8B5F-C531B71E305A}" type="slidenum">
              <a:rPr lang="de-DE" altLang="de-DE" smtClean="0"/>
              <a:pPr>
                <a:defRPr/>
              </a:pPr>
              <a:t>21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8821361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22A20-11C6-43CB-BDB2-6952051C0B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568" y="833868"/>
            <a:ext cx="3134823" cy="10138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100" dirty="0"/>
              <a:t>Interconnection comparison</a:t>
            </a:r>
          </a:p>
        </p:txBody>
      </p:sp>
      <p:pic>
        <p:nvPicPr>
          <p:cNvPr id="8" name="Content Placeholder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FA8F483B-241C-4934-AF4D-7AC224442A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1218" y="1340768"/>
            <a:ext cx="5647260" cy="4321882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9AEA33-3D67-4E86-99E7-CF54207BA5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3568" y="2060848"/>
            <a:ext cx="2520280" cy="3856229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>
              <a:buFont typeface="Wingdings 2" panose="05020102010507070707" pitchFamily="18" charset="2"/>
              <a:buChar char=""/>
            </a:pPr>
            <a:r>
              <a:rPr lang="en-US" sz="1600" dirty="0"/>
              <a:t> Messaging provides the lowest response time less than 1 millisecond.</a:t>
            </a:r>
            <a:br>
              <a:rPr lang="en-US" sz="1600" dirty="0"/>
            </a:br>
            <a:endParaRPr lang="en-US" sz="1600" dirty="0"/>
          </a:p>
          <a:p>
            <a:pPr algn="l">
              <a:buFont typeface="Wingdings 2" panose="05020102010507070707" pitchFamily="18" charset="2"/>
              <a:buChar char=""/>
            </a:pPr>
            <a:r>
              <a:rPr lang="en-US" sz="1600" dirty="0"/>
              <a:t> Async. HTTP provides the highest response time,  a bit higher 70 milliseconds.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F6D99C-8E41-43FA-87A9-569B4FC0A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18725" y="6400800"/>
            <a:ext cx="78938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  <a:defRPr/>
            </a:pPr>
            <a:r>
              <a:rPr lang="en-US" altLang="de-DE">
                <a:solidFill>
                  <a:schemeClr val="accent2"/>
                </a:solidFill>
              </a:rPr>
              <a:t>Seite </a:t>
            </a:r>
            <a:fld id="{2766391E-7A8A-4CBD-8894-59A4A9DE8ACB}" type="slidenum">
              <a:rPr lang="en-US" altLang="de-DE" smtClean="0">
                <a:solidFill>
                  <a:schemeClr val="accent2"/>
                </a:solidFill>
              </a:rPr>
              <a:pPr defTabSz="914400">
                <a:spcAft>
                  <a:spcPts val="600"/>
                </a:spcAft>
                <a:defRPr/>
              </a:pPr>
              <a:t>22</a:t>
            </a:fld>
            <a:endParaRPr lang="en-US" altLang="de-DE">
              <a:solidFill>
                <a:schemeClr val="accent2"/>
              </a:solidFill>
            </a:endParaRPr>
          </a:p>
        </p:txBody>
      </p:sp>
      <p:sp>
        <p:nvSpPr>
          <p:cNvPr id="9" name="Date Placeholder 4">
            <a:extLst>
              <a:ext uri="{FF2B5EF4-FFF2-40B4-BE49-F238E27FC236}">
                <a16:creationId xmlns:a16="http://schemas.microsoft.com/office/drawing/2014/main" id="{014C4612-856C-4B7A-879F-E11C2F2ADA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933801" cy="365125"/>
          </a:xfrm>
        </p:spPr>
        <p:txBody>
          <a:bodyPr/>
          <a:lstStyle/>
          <a:p>
            <a:pPr>
              <a:defRPr/>
            </a:pPr>
            <a:fld id="{D10FF841-F359-43F6-AD42-36850103B7BA}" type="datetime1">
              <a:rPr lang="de-DE" altLang="de-DE" smtClean="0"/>
              <a:pPr>
                <a:defRPr/>
              </a:pPr>
              <a:t>04.12.2019</a:t>
            </a:fld>
            <a:endParaRPr lang="de-DE" altLang="de-DE"/>
          </a:p>
        </p:txBody>
      </p:sp>
      <p:sp>
        <p:nvSpPr>
          <p:cNvPr id="10" name="Footer Placeholder 5">
            <a:extLst>
              <a:ext uri="{FF2B5EF4-FFF2-40B4-BE49-F238E27FC236}">
                <a16:creationId xmlns:a16="http://schemas.microsoft.com/office/drawing/2014/main" id="{F1029E0D-E72C-4953-A191-23C1FDEB69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23928" y="6356351"/>
            <a:ext cx="2191122" cy="365125"/>
          </a:xfrm>
        </p:spPr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</p:spTree>
    <p:extLst>
      <p:ext uri="{BB962C8B-B14F-4D97-AF65-F5344CB8AC3E}">
        <p14:creationId xmlns:p14="http://schemas.microsoft.com/office/powerpoint/2010/main" val="32513842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8451F4-3CEF-4944-99F4-F98449D70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549" y="958497"/>
            <a:ext cx="2539308" cy="1013800"/>
          </a:xfrm>
        </p:spPr>
        <p:txBody>
          <a:bodyPr>
            <a:normAutofit/>
          </a:bodyPr>
          <a:lstStyle/>
          <a:p>
            <a:r>
              <a:rPr lang="en-US" sz="2100" dirty="0"/>
              <a:t>Transaction duration by service</a:t>
            </a:r>
            <a:endParaRPr lang="de-DE" sz="2100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E8585B75-7B0F-484C-9540-FD7C7D935B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6549" y="2276872"/>
            <a:ext cx="2539308" cy="3856229"/>
          </a:xfrm>
        </p:spPr>
        <p:txBody>
          <a:bodyPr anchor="t">
            <a:normAutofit/>
          </a:bodyPr>
          <a:lstStyle/>
          <a:p>
            <a:r>
              <a:rPr lang="en-US" sz="1600" dirty="0"/>
              <a:t>gRPC interconnection provides lowest transaction duration time of persistence services.</a:t>
            </a:r>
            <a:br>
              <a:rPr lang="en-US" sz="1600" dirty="0"/>
            </a:br>
            <a:endParaRPr lang="en-US" sz="1600" dirty="0"/>
          </a:p>
          <a:p>
            <a:r>
              <a:rPr lang="en-US" sz="1600" dirty="0"/>
              <a:t>The messaging one provides the lowest transaction duration time of non-persistence services.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3A9AAF-86D6-4BDB-8A2B-047B9CD45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18725" y="6400800"/>
            <a:ext cx="789381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de-DE" altLang="de-DE"/>
              <a:t>Seite </a:t>
            </a:r>
            <a:fld id="{E5226E23-D044-4D0C-889A-42E0B360FA86}" type="slidenum">
              <a:rPr lang="de-DE" altLang="de-DE" smtClean="0"/>
              <a:pPr>
                <a:spcAft>
                  <a:spcPts val="600"/>
                </a:spcAft>
                <a:defRPr/>
              </a:pPr>
              <a:t>23</a:t>
            </a:fld>
            <a:endParaRPr lang="de-DE" altLang="de-DE"/>
          </a:p>
        </p:txBody>
      </p:sp>
      <p:pic>
        <p:nvPicPr>
          <p:cNvPr id="8" name="Content Placeholder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3E9CBA6B-E797-45DE-95C1-F927470126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5857" y="1095148"/>
            <a:ext cx="5924106" cy="4531938"/>
          </a:xfrm>
          <a:prstGeom prst="rect">
            <a:avLst/>
          </a:prstGeom>
        </p:spPr>
      </p:pic>
      <p:sp>
        <p:nvSpPr>
          <p:cNvPr id="9" name="Date Placeholder 4">
            <a:extLst>
              <a:ext uri="{FF2B5EF4-FFF2-40B4-BE49-F238E27FC236}">
                <a16:creationId xmlns:a16="http://schemas.microsoft.com/office/drawing/2014/main" id="{C707DC6F-E182-470A-AA96-94F2B72E88E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933801" cy="365125"/>
          </a:xfrm>
        </p:spPr>
        <p:txBody>
          <a:bodyPr/>
          <a:lstStyle/>
          <a:p>
            <a:pPr>
              <a:defRPr/>
            </a:pPr>
            <a:fld id="{D10FF841-F359-43F6-AD42-36850103B7BA}" type="datetime1">
              <a:rPr lang="de-DE" altLang="de-DE" smtClean="0"/>
              <a:pPr>
                <a:defRPr/>
              </a:pPr>
              <a:t>04.12.2019</a:t>
            </a:fld>
            <a:endParaRPr lang="de-DE" altLang="de-DE"/>
          </a:p>
        </p:txBody>
      </p:sp>
      <p:sp>
        <p:nvSpPr>
          <p:cNvPr id="10" name="Footer Placeholder 5">
            <a:extLst>
              <a:ext uri="{FF2B5EF4-FFF2-40B4-BE49-F238E27FC236}">
                <a16:creationId xmlns:a16="http://schemas.microsoft.com/office/drawing/2014/main" id="{C5EAB267-71ED-4319-9386-8B0F8DF234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23928" y="6356351"/>
            <a:ext cx="2191122" cy="365125"/>
          </a:xfrm>
        </p:spPr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</p:spTree>
    <p:extLst>
      <p:ext uri="{BB962C8B-B14F-4D97-AF65-F5344CB8AC3E}">
        <p14:creationId xmlns:p14="http://schemas.microsoft.com/office/powerpoint/2010/main" val="23863458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6C8CA-E59F-4D2E-B908-0EF5CB922E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2911" y="836712"/>
            <a:ext cx="2378929" cy="1013800"/>
          </a:xfrm>
        </p:spPr>
        <p:txBody>
          <a:bodyPr>
            <a:normAutofit/>
          </a:bodyPr>
          <a:lstStyle/>
          <a:p>
            <a:r>
              <a:rPr lang="en-US" sz="2100" dirty="0"/>
              <a:t>Load balancing strategies comparison</a:t>
            </a:r>
            <a:endParaRPr lang="de-DE" sz="2100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EA3D5852-CF4B-4067-A0A3-C4006395C6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746" y="2154317"/>
            <a:ext cx="2274937" cy="3856229"/>
          </a:xfrm>
        </p:spPr>
        <p:txBody>
          <a:bodyPr anchor="t">
            <a:normAutofit/>
          </a:bodyPr>
          <a:lstStyle/>
          <a:p>
            <a:r>
              <a:rPr lang="en-US" sz="1600" dirty="0"/>
              <a:t>Client-side LB strategy provides about 10% less the system response time, scaling persistency services.</a:t>
            </a:r>
            <a:br>
              <a:rPr lang="en-US" sz="1600" dirty="0"/>
            </a:br>
            <a:endParaRPr lang="en-US" sz="1600" dirty="0"/>
          </a:p>
          <a:p>
            <a:r>
              <a:rPr lang="en-US" sz="1600" dirty="0"/>
              <a:t>Server-side LB strategy improves the system response by almost the same amount but by scaling edge service.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ECCD18-6AC8-4107-9491-6C952D3AD7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18725" y="6400800"/>
            <a:ext cx="789381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de-DE" altLang="de-DE"/>
              <a:t>Seite </a:t>
            </a:r>
            <a:fld id="{E5226E23-D044-4D0C-889A-42E0B360FA86}" type="slidenum">
              <a:rPr lang="de-DE" altLang="de-DE" smtClean="0"/>
              <a:pPr>
                <a:spcAft>
                  <a:spcPts val="600"/>
                </a:spcAft>
                <a:defRPr/>
              </a:pPr>
              <a:t>24</a:t>
            </a:fld>
            <a:endParaRPr lang="de-DE" altLang="de-DE"/>
          </a:p>
        </p:txBody>
      </p:sp>
      <p:pic>
        <p:nvPicPr>
          <p:cNvPr id="8" name="Content Placeholder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E2FFAF62-F8A6-46C8-894B-96450E4503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1840" y="1178135"/>
            <a:ext cx="5884618" cy="4501730"/>
          </a:xfrm>
          <a:prstGeom prst="rect">
            <a:avLst/>
          </a:prstGeom>
        </p:spPr>
      </p:pic>
      <p:sp>
        <p:nvSpPr>
          <p:cNvPr id="9" name="Date Placeholder 4">
            <a:extLst>
              <a:ext uri="{FF2B5EF4-FFF2-40B4-BE49-F238E27FC236}">
                <a16:creationId xmlns:a16="http://schemas.microsoft.com/office/drawing/2014/main" id="{A7825B99-3B27-4CEC-BB19-C861BD773B2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933801" cy="365125"/>
          </a:xfrm>
        </p:spPr>
        <p:txBody>
          <a:bodyPr/>
          <a:lstStyle/>
          <a:p>
            <a:pPr>
              <a:defRPr/>
            </a:pPr>
            <a:fld id="{D10FF841-F359-43F6-AD42-36850103B7BA}" type="datetime1">
              <a:rPr lang="de-DE" altLang="de-DE" smtClean="0"/>
              <a:pPr>
                <a:defRPr/>
              </a:pPr>
              <a:t>04.12.2019</a:t>
            </a:fld>
            <a:endParaRPr lang="de-DE" altLang="de-DE"/>
          </a:p>
        </p:txBody>
      </p:sp>
      <p:sp>
        <p:nvSpPr>
          <p:cNvPr id="10" name="Footer Placeholder 5">
            <a:extLst>
              <a:ext uri="{FF2B5EF4-FFF2-40B4-BE49-F238E27FC236}">
                <a16:creationId xmlns:a16="http://schemas.microsoft.com/office/drawing/2014/main" id="{14032ED2-32BB-4BF2-9AD6-8F80C93456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23928" y="6356351"/>
            <a:ext cx="2191122" cy="365125"/>
          </a:xfrm>
        </p:spPr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</p:spTree>
    <p:extLst>
      <p:ext uri="{BB962C8B-B14F-4D97-AF65-F5344CB8AC3E}">
        <p14:creationId xmlns:p14="http://schemas.microsoft.com/office/powerpoint/2010/main" val="27821875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BBE21E-C282-4DFB-B33E-77FB53E5F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082" y="826346"/>
            <a:ext cx="2378929" cy="1013800"/>
          </a:xfrm>
        </p:spPr>
        <p:txBody>
          <a:bodyPr>
            <a:normAutofit/>
          </a:bodyPr>
          <a:lstStyle/>
          <a:p>
            <a:r>
              <a:rPr lang="en-US" sz="2100" dirty="0"/>
              <a:t>Impact of LB on services</a:t>
            </a:r>
            <a:endParaRPr lang="de-DE" sz="2100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515A9FD0-566D-4A4E-8C27-06361298DE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082" y="2052084"/>
            <a:ext cx="2274937" cy="3856229"/>
          </a:xfrm>
        </p:spPr>
        <p:txBody>
          <a:bodyPr anchor="t">
            <a:norm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Here need to add additional info on the plot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4E0014-E71F-4095-8915-E65048D539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18725" y="6400800"/>
            <a:ext cx="789381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de-DE" altLang="de-DE"/>
              <a:t>Seite </a:t>
            </a:r>
            <a:fld id="{E5226E23-D044-4D0C-889A-42E0B360FA86}" type="slidenum">
              <a:rPr lang="de-DE" altLang="de-DE" smtClean="0"/>
              <a:pPr>
                <a:spcAft>
                  <a:spcPts val="600"/>
                </a:spcAft>
                <a:defRPr/>
              </a:pPr>
              <a:t>25</a:t>
            </a:fld>
            <a:endParaRPr lang="de-DE" altLang="de-DE"/>
          </a:p>
        </p:txBody>
      </p:sp>
      <p:pic>
        <p:nvPicPr>
          <p:cNvPr id="8" name="Content Placeholder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BE023CD4-0BE6-40E4-9B04-3A0B985E7D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6600" y="1458535"/>
            <a:ext cx="5149879" cy="3939655"/>
          </a:xfrm>
          <a:prstGeom prst="rect">
            <a:avLst/>
          </a:prstGeom>
        </p:spPr>
      </p:pic>
      <p:sp>
        <p:nvSpPr>
          <p:cNvPr id="9" name="Date Placeholder 4">
            <a:extLst>
              <a:ext uri="{FF2B5EF4-FFF2-40B4-BE49-F238E27FC236}">
                <a16:creationId xmlns:a16="http://schemas.microsoft.com/office/drawing/2014/main" id="{8FF354AF-F55A-4EAB-A870-0247C67847E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933801" cy="365125"/>
          </a:xfrm>
        </p:spPr>
        <p:txBody>
          <a:bodyPr/>
          <a:lstStyle/>
          <a:p>
            <a:pPr>
              <a:defRPr/>
            </a:pPr>
            <a:fld id="{D10FF841-F359-43F6-AD42-36850103B7BA}" type="datetime1">
              <a:rPr lang="de-DE" altLang="de-DE" smtClean="0"/>
              <a:pPr>
                <a:defRPr/>
              </a:pPr>
              <a:t>04.12.2019</a:t>
            </a:fld>
            <a:endParaRPr lang="de-DE" altLang="de-DE"/>
          </a:p>
        </p:txBody>
      </p:sp>
      <p:sp>
        <p:nvSpPr>
          <p:cNvPr id="10" name="Footer Placeholder 5">
            <a:extLst>
              <a:ext uri="{FF2B5EF4-FFF2-40B4-BE49-F238E27FC236}">
                <a16:creationId xmlns:a16="http://schemas.microsoft.com/office/drawing/2014/main" id="{11A16358-E7A6-454A-839F-A759D0EFCE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23928" y="6356351"/>
            <a:ext cx="2191122" cy="365125"/>
          </a:xfrm>
        </p:spPr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</p:spTree>
    <p:extLst>
      <p:ext uri="{BB962C8B-B14F-4D97-AF65-F5344CB8AC3E}">
        <p14:creationId xmlns:p14="http://schemas.microsoft.com/office/powerpoint/2010/main" val="39971749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0FFBA5-B763-4FA4-A748-DCE6DE38F3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082" y="826346"/>
            <a:ext cx="2378929" cy="1013800"/>
          </a:xfrm>
        </p:spPr>
        <p:txBody>
          <a:bodyPr>
            <a:normAutofit/>
          </a:bodyPr>
          <a:lstStyle/>
          <a:p>
            <a:r>
              <a:rPr lang="en-US" sz="2100" dirty="0"/>
              <a:t>DBMS comparison</a:t>
            </a:r>
            <a:endParaRPr lang="de-DE" sz="2100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20D17B3A-1790-410F-B1C7-8CAE669738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082" y="2052084"/>
            <a:ext cx="2274937" cy="3856229"/>
          </a:xfrm>
        </p:spPr>
        <p:txBody>
          <a:bodyPr anchor="t">
            <a:normAutofit/>
          </a:bodyPr>
          <a:lstStyle/>
          <a:p>
            <a:r>
              <a:rPr lang="en-US" sz="1400" dirty="0"/>
              <a:t>Key-Value DBMS requires significantly less time to execute database operations.</a:t>
            </a:r>
            <a:br>
              <a:rPr lang="en-US" sz="1400" dirty="0"/>
            </a:br>
            <a:endParaRPr lang="en-US" sz="1400" dirty="0"/>
          </a:p>
          <a:p>
            <a:r>
              <a:rPr lang="en-US" sz="1400" dirty="0"/>
              <a:t>Despite a data structure it needs about 8 milliseconds to process an operation.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0305A3-DF49-4BF8-8FD3-6078F297A1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18725" y="6400800"/>
            <a:ext cx="789381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de-DE" altLang="de-DE"/>
              <a:t>Seite </a:t>
            </a:r>
            <a:fld id="{E5226E23-D044-4D0C-889A-42E0B360FA86}" type="slidenum">
              <a:rPr lang="de-DE" altLang="de-DE" smtClean="0"/>
              <a:pPr>
                <a:spcAft>
                  <a:spcPts val="600"/>
                </a:spcAft>
                <a:defRPr/>
              </a:pPr>
              <a:t>26</a:t>
            </a:fld>
            <a:endParaRPr lang="de-DE" altLang="de-DE"/>
          </a:p>
        </p:txBody>
      </p:sp>
      <p:pic>
        <p:nvPicPr>
          <p:cNvPr id="8" name="Content Placeholder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880DC484-7175-470F-A76C-56B57CDE11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6600" y="1458535"/>
            <a:ext cx="5149879" cy="3939655"/>
          </a:xfrm>
          <a:prstGeom prst="rect">
            <a:avLst/>
          </a:prstGeom>
        </p:spPr>
      </p:pic>
      <p:sp>
        <p:nvSpPr>
          <p:cNvPr id="9" name="Date Placeholder 4">
            <a:extLst>
              <a:ext uri="{FF2B5EF4-FFF2-40B4-BE49-F238E27FC236}">
                <a16:creationId xmlns:a16="http://schemas.microsoft.com/office/drawing/2014/main" id="{E1AD90CB-608E-4EB5-8763-C4EEE0F4DEA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933801" cy="365125"/>
          </a:xfrm>
        </p:spPr>
        <p:txBody>
          <a:bodyPr/>
          <a:lstStyle/>
          <a:p>
            <a:pPr>
              <a:defRPr/>
            </a:pPr>
            <a:fld id="{D10FF841-F359-43F6-AD42-36850103B7BA}" type="datetime1">
              <a:rPr lang="de-DE" altLang="de-DE" smtClean="0"/>
              <a:pPr>
                <a:defRPr/>
              </a:pPr>
              <a:t>04.12.2019</a:t>
            </a:fld>
            <a:endParaRPr lang="de-DE" altLang="de-DE"/>
          </a:p>
        </p:txBody>
      </p:sp>
      <p:sp>
        <p:nvSpPr>
          <p:cNvPr id="10" name="Footer Placeholder 5">
            <a:extLst>
              <a:ext uri="{FF2B5EF4-FFF2-40B4-BE49-F238E27FC236}">
                <a16:creationId xmlns:a16="http://schemas.microsoft.com/office/drawing/2014/main" id="{CE26A511-59FE-481A-ACFD-14DCB9F42E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23928" y="6356351"/>
            <a:ext cx="2191122" cy="365125"/>
          </a:xfrm>
        </p:spPr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</p:spTree>
    <p:extLst>
      <p:ext uri="{BB962C8B-B14F-4D97-AF65-F5344CB8AC3E}">
        <p14:creationId xmlns:p14="http://schemas.microsoft.com/office/powerpoint/2010/main" val="25833769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E5884-6CF2-4009-ABD5-040F273F9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Conclusion</a:t>
            </a:r>
            <a:endParaRPr lang="de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AB130E-1C75-4FA8-840F-3CB771B0B6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Summing up the thesis</a:t>
            </a:r>
            <a:endParaRPr lang="de-DE" dirty="0">
              <a:solidFill>
                <a:srgbClr val="FF000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AD9803-B9E2-45BD-A2BC-37DAC93B44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7D3DCC4-5E9F-4105-BDA8-3FF7B436911B}" type="datetime1">
              <a:rPr lang="de-DE" altLang="de-DE" smtClean="0"/>
              <a:pPr>
                <a:defRPr/>
              </a:pPr>
              <a:t>04.12.2019</a:t>
            </a:fld>
            <a:endParaRPr lang="de-DE" alt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C74163-B289-4380-8A1C-FFAA1FF17A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51F699-F895-406C-8D9F-5F1666E73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F43EC919-3ECF-4664-9EFC-29EBBC0EE2DF}" type="slidenum">
              <a:rPr lang="de-DE" altLang="de-DE" smtClean="0"/>
              <a:pPr>
                <a:defRPr/>
              </a:pPr>
              <a:t>27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420640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7C3B29-6CA6-47D6-86FC-6AEA15AEDE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36524"/>
            <a:ext cx="7886700" cy="1325563"/>
          </a:xfrm>
        </p:spPr>
        <p:txBody>
          <a:bodyPr/>
          <a:lstStyle/>
          <a:p>
            <a:r>
              <a:rPr lang="en-US" dirty="0"/>
              <a:t>Conclusion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5B6B13-2191-4CB7-9F25-2C64158839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462087"/>
            <a:ext cx="7886700" cy="4351338"/>
          </a:xfrm>
        </p:spPr>
        <p:txBody>
          <a:bodyPr/>
          <a:lstStyle/>
          <a:p>
            <a:r>
              <a:rPr lang="en-US" sz="2400" dirty="0">
                <a:solidFill>
                  <a:srgbClr val="FF0000"/>
                </a:solidFill>
              </a:rPr>
              <a:t>The fastest an IoT device request handling can provide a microservice system with messaging middleware interconnection to non-persistency services and gRPC interconnection to persistency services. </a:t>
            </a:r>
            <a:br>
              <a:rPr lang="en-US" sz="2400" dirty="0">
                <a:solidFill>
                  <a:srgbClr val="FF0000"/>
                </a:solidFill>
              </a:rPr>
            </a:br>
            <a:endParaRPr lang="en-US" sz="2400" dirty="0">
              <a:solidFill>
                <a:srgbClr val="FF0000"/>
              </a:solidFill>
            </a:endParaRPr>
          </a:p>
          <a:p>
            <a:r>
              <a:rPr lang="en-US" sz="2400" dirty="0">
                <a:solidFill>
                  <a:srgbClr val="FF0000"/>
                </a:solidFill>
              </a:rPr>
              <a:t>Document-oriented key-value DBMS can ensure the </a:t>
            </a:r>
            <a:br>
              <a:rPr lang="en-US" sz="2400" dirty="0">
                <a:solidFill>
                  <a:srgbClr val="FF0000"/>
                </a:solidFill>
              </a:rPr>
            </a:br>
            <a:r>
              <a:rPr lang="en-US" sz="2400" dirty="0">
                <a:solidFill>
                  <a:srgbClr val="FF0000"/>
                </a:solidFill>
              </a:rPr>
              <a:t>lowest transaction duration of persistency services.</a:t>
            </a:r>
            <a:br>
              <a:rPr lang="en-US" sz="2400" dirty="0">
                <a:solidFill>
                  <a:srgbClr val="FF0000"/>
                </a:solidFill>
              </a:rPr>
            </a:br>
            <a:endParaRPr lang="en-US" sz="2400" dirty="0">
              <a:solidFill>
                <a:srgbClr val="FF0000"/>
              </a:solidFill>
            </a:endParaRPr>
          </a:p>
          <a:p>
            <a:r>
              <a:rPr lang="en-US" sz="2400" dirty="0">
                <a:solidFill>
                  <a:srgbClr val="FF0000"/>
                </a:solidFill>
              </a:rPr>
              <a:t>Load balancing strategy choice depends on where a microservice system has a bottleneck.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440A6D-AA4B-43C5-BB43-9572A90410A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pPr>
              <a:defRPr/>
            </a:pPr>
            <a:fld id="{81729331-3956-4DAF-AC44-8BC67C0390BA}" type="datetime1">
              <a:rPr lang="de-DE" altLang="de-DE" smtClean="0"/>
              <a:pPr>
                <a:defRPr/>
              </a:pPr>
              <a:t>04.12.2019</a:t>
            </a:fld>
            <a:endParaRPr lang="de-DE" alt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E94C36-A6CA-4EA0-9E9F-FDD11F37C1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23928" y="6356351"/>
            <a:ext cx="2191122" cy="365125"/>
          </a:xfrm>
        </p:spPr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D58FBC-CD1A-4A25-888F-2997268446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E5226E23-D044-4D0C-889A-42E0B360FA86}" type="slidenum">
              <a:rPr lang="de-DE" altLang="de-DE" smtClean="0"/>
              <a:pPr>
                <a:defRPr/>
              </a:pPr>
              <a:t>28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4189659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94701-2AB4-4C3C-97D0-7623A8F1A6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474DB6-34EA-47F0-8581-905D1B7B62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>
                <a:solidFill>
                  <a:srgbClr val="FF0000"/>
                </a:solidFill>
              </a:rPr>
              <a:t>To test the microservice system with some additional services satisfying more realistic requirements.</a:t>
            </a:r>
            <a:br>
              <a:rPr lang="en-US" sz="2000" dirty="0">
                <a:solidFill>
                  <a:srgbClr val="FF0000"/>
                </a:solidFill>
              </a:rPr>
            </a:br>
            <a:endParaRPr lang="en-US" sz="2000" dirty="0">
              <a:solidFill>
                <a:srgbClr val="FF0000"/>
              </a:solidFill>
            </a:endParaRPr>
          </a:p>
          <a:p>
            <a:r>
              <a:rPr lang="en-US" sz="2000" dirty="0">
                <a:solidFill>
                  <a:srgbClr val="FF0000"/>
                </a:solidFill>
              </a:rPr>
              <a:t>Improve the load generation.</a:t>
            </a:r>
            <a:br>
              <a:rPr lang="en-US" sz="2000" dirty="0">
                <a:solidFill>
                  <a:srgbClr val="FF0000"/>
                </a:solidFill>
              </a:rPr>
            </a:br>
            <a:endParaRPr lang="en-US" sz="2000" dirty="0">
              <a:solidFill>
                <a:srgbClr val="FF0000"/>
              </a:solidFill>
            </a:endParaRPr>
          </a:p>
          <a:p>
            <a:r>
              <a:rPr lang="en-US" sz="2000" dirty="0">
                <a:solidFill>
                  <a:srgbClr val="FF0000"/>
                </a:solidFill>
              </a:rPr>
              <a:t>Survey about how caching might affect the system response time.</a:t>
            </a:r>
            <a:br>
              <a:rPr lang="en-US" sz="2000" dirty="0">
                <a:solidFill>
                  <a:srgbClr val="FF0000"/>
                </a:solidFill>
              </a:rPr>
            </a:br>
            <a:endParaRPr lang="en-US" sz="2000" dirty="0">
              <a:solidFill>
                <a:srgbClr val="FF0000"/>
              </a:solidFill>
            </a:endParaRPr>
          </a:p>
          <a:p>
            <a:r>
              <a:rPr lang="en-US" sz="2000" dirty="0">
                <a:solidFill>
                  <a:srgbClr val="FF0000"/>
                </a:solidFill>
              </a:rPr>
              <a:t>Prove our research on a production made application.</a:t>
            </a:r>
          </a:p>
          <a:p>
            <a:endParaRPr lang="en-US" sz="2000" dirty="0">
              <a:solidFill>
                <a:srgbClr val="FF0000"/>
              </a:solidFill>
            </a:endParaRPr>
          </a:p>
          <a:p>
            <a:endParaRPr lang="de-DE" sz="2000" dirty="0">
              <a:solidFill>
                <a:srgbClr val="FF000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BB6BAB-32D0-4A00-959B-3788B79ADB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pPr>
              <a:defRPr/>
            </a:pPr>
            <a:fld id="{81729331-3956-4DAF-AC44-8BC67C0390BA}" type="datetime1">
              <a:rPr lang="de-DE" altLang="de-DE" smtClean="0"/>
              <a:pPr>
                <a:defRPr/>
              </a:pPr>
              <a:t>04.12.2019</a:t>
            </a:fld>
            <a:endParaRPr lang="de-DE" alt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40FC4F-C81A-4E64-9731-7BBD0E754E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23928" y="6356351"/>
            <a:ext cx="2191122" cy="365125"/>
          </a:xfrm>
        </p:spPr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4ABBF3-C496-4C26-B5A1-43268ADDA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E5226E23-D044-4D0C-889A-42E0B360FA86}" type="slidenum">
              <a:rPr lang="de-DE" altLang="de-DE" smtClean="0"/>
              <a:pPr>
                <a:defRPr/>
              </a:pPr>
              <a:t>29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7148340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B00BA-CEC4-41FE-B2D9-FBB1D391B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Introduction</a:t>
            </a:r>
            <a:endParaRPr lang="de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7058BA-F776-4BAE-862C-253454888F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The thesis overview</a:t>
            </a:r>
            <a:endParaRPr lang="de-DE" dirty="0">
              <a:solidFill>
                <a:srgbClr val="FF000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4DDB4F-A753-4486-B6A8-D2F40D1905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7D3DCC4-5E9F-4105-BDA8-3FF7B436911B}" type="datetime1">
              <a:rPr lang="de-DE" altLang="de-DE" smtClean="0"/>
              <a:pPr>
                <a:defRPr/>
              </a:pPr>
              <a:t>04.12.2019</a:t>
            </a:fld>
            <a:endParaRPr lang="de-DE" alt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AF7BC8-3C96-42E9-9D93-E068A91B0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171586-D878-489F-9D07-09B3AE346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F43EC919-3ECF-4664-9EFC-29EBBC0EE2DF}" type="slidenum">
              <a:rPr lang="de-DE" altLang="de-DE" smtClean="0"/>
              <a:pPr>
                <a:defRPr/>
              </a:pPr>
              <a:t>3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5168696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2B5FDC-CCF0-4D2E-8B67-0C09273A0B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2903CACB-8A47-4207-897E-A1D444471CF0}" type="slidenum">
              <a:rPr lang="de-DE" altLang="de-DE" smtClean="0"/>
              <a:pPr>
                <a:defRPr/>
              </a:pPr>
              <a:t>30</a:t>
            </a:fld>
            <a:endParaRPr lang="de-DE" altLang="de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10B10F-7A89-4145-9082-FF974843C5BD}"/>
              </a:ext>
            </a:extLst>
          </p:cNvPr>
          <p:cNvSpPr txBox="1"/>
          <p:nvPr/>
        </p:nvSpPr>
        <p:spPr>
          <a:xfrm>
            <a:off x="1907704" y="2626048"/>
            <a:ext cx="557896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FF0000"/>
                </a:solidFill>
              </a:rPr>
              <a:t>Thank you for attention</a:t>
            </a:r>
            <a:endParaRPr lang="de-DE" sz="4400" dirty="0">
              <a:solidFill>
                <a:srgbClr val="FF0000"/>
              </a:solidFill>
            </a:endParaRPr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5A0E899D-7B6F-404D-AACE-014F722F5A9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933801" cy="365125"/>
          </a:xfrm>
        </p:spPr>
        <p:txBody>
          <a:bodyPr/>
          <a:lstStyle/>
          <a:p>
            <a:pPr>
              <a:defRPr/>
            </a:pPr>
            <a:fld id="{D10FF841-F359-43F6-AD42-36850103B7BA}" type="datetime1">
              <a:rPr lang="de-DE" altLang="de-DE" smtClean="0"/>
              <a:pPr>
                <a:defRPr/>
              </a:pPr>
              <a:t>04.12.2019</a:t>
            </a:fld>
            <a:endParaRPr lang="de-DE" altLang="de-DE"/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F3EA54CB-577B-4237-BA94-4368E78F5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23928" y="6356351"/>
            <a:ext cx="2191122" cy="365125"/>
          </a:xfrm>
        </p:spPr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</p:spTree>
    <p:extLst>
      <p:ext uri="{BB962C8B-B14F-4D97-AF65-F5344CB8AC3E}">
        <p14:creationId xmlns:p14="http://schemas.microsoft.com/office/powerpoint/2010/main" val="24436224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7E676-04DE-4B05-89D5-F1F9906FEE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goals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8F44A4-0643-40EF-ADD9-C4439A8945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main goal is to find the best MSA architecture design of in an IoT context.</a:t>
            </a:r>
            <a:b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We compared:</a:t>
            </a:r>
          </a:p>
          <a:p>
            <a:pPr>
              <a:buFont typeface="Arial" panose="020B0604020202020204" pitchFamily="34" charset="0"/>
              <a:buChar char="►"/>
            </a:pPr>
            <a:r>
              <a:rPr lang="en-US" sz="2000" dirty="0"/>
              <a:t> Interconnection methods</a:t>
            </a:r>
          </a:p>
          <a:p>
            <a:pPr>
              <a:buFont typeface="Arial" panose="020B0604020202020204" pitchFamily="34" charset="0"/>
              <a:buChar char="►"/>
            </a:pPr>
            <a:r>
              <a:rPr lang="en-US" sz="2000" dirty="0"/>
              <a:t> Database management systems</a:t>
            </a:r>
          </a:p>
          <a:p>
            <a:pPr>
              <a:buFont typeface="Arial" panose="020B0604020202020204" pitchFamily="34" charset="0"/>
              <a:buChar char="►"/>
            </a:pPr>
            <a:r>
              <a:rPr lang="en-US" sz="2000" dirty="0"/>
              <a:t> Load balancing strategies</a:t>
            </a:r>
            <a:br>
              <a:rPr lang="en-US" dirty="0"/>
            </a:br>
            <a:endParaRPr lang="en-US" dirty="0"/>
          </a:p>
          <a:p>
            <a:endParaRPr lang="de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91DBEA-5ECF-4CF0-A613-C26A630483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86EC19B-13E7-48C8-B7B5-E9E0955442D1}" type="datetime1">
              <a:rPr lang="de-DE" altLang="de-DE" smtClean="0"/>
              <a:pPr>
                <a:defRPr/>
              </a:pPr>
              <a:t>04.12.2019</a:t>
            </a:fld>
            <a:endParaRPr lang="de-DE" alt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37705D-9CD2-4030-A059-5599C869C6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3EAB57-5AC1-4AE2-882D-E77ED8EE5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D525FAA4-E78D-49D1-8901-2ECD88CEFED9}" type="slidenum">
              <a:rPr lang="de-DE" altLang="de-DE" smtClean="0"/>
              <a:pPr>
                <a:defRPr/>
              </a:pPr>
              <a:t>4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7342710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C5E3FA-A974-49EF-83D5-D98AB7F1E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have done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A359E1-F481-4424-8838-28D8FC9687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Analyzed most demanded technologies in MSA context.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Built the MSA application, satisfying most common requirements.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Developed a load generation, simulating IoT devices.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Implemented a monitoring system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Processed measurements.</a:t>
            </a:r>
          </a:p>
          <a:p>
            <a:endParaRPr lang="de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2FA231-CCB4-4E37-84F3-7864C830EBE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pPr>
              <a:defRPr/>
            </a:pPr>
            <a:fld id="{030B42F9-AA1B-4EDA-833C-D1C4F85693F9}" type="datetime1">
              <a:rPr lang="de-DE" altLang="de-DE" smtClean="0"/>
              <a:pPr>
                <a:defRPr/>
              </a:pPr>
              <a:t>04.12.2019</a:t>
            </a:fld>
            <a:endParaRPr lang="de-DE" alt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9D0F-9D3C-47D0-BA42-45D0574E2F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23928" y="6356351"/>
            <a:ext cx="2191122" cy="365125"/>
          </a:xfrm>
        </p:spPr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8B45B2-EFA6-47F8-9B81-0B55837E3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A05926A2-DD0A-4796-8B5F-C531B71E305A}" type="slidenum">
              <a:rPr lang="de-DE" altLang="de-DE" smtClean="0"/>
              <a:pPr>
                <a:defRPr/>
              </a:pPr>
              <a:t>5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7091277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30B37-E917-4A8B-822C-1713F971A2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Requirements</a:t>
            </a:r>
            <a:endParaRPr lang="de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50A0A8-955C-4BE7-B6BB-84D2CD8FAE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>
              <a:solidFill>
                <a:srgbClr val="FF000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653C32-B425-4094-90F8-1BAA767AF6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7D3DCC4-5E9F-4105-BDA8-3FF7B436911B}" type="datetime1">
              <a:rPr lang="de-DE" altLang="de-DE" smtClean="0"/>
              <a:pPr>
                <a:defRPr/>
              </a:pPr>
              <a:t>04.12.2019</a:t>
            </a:fld>
            <a:endParaRPr lang="de-DE" alt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82EA89-187F-4FDB-B737-D8E5DF6F7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5EA127-61F4-40D0-AC57-3045967FEE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F43EC919-3ECF-4664-9EFC-29EBBC0EE2DF}" type="slidenum">
              <a:rPr lang="de-DE" altLang="de-DE" smtClean="0"/>
              <a:pPr>
                <a:defRPr/>
              </a:pPr>
              <a:t>6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3683462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BBCBC5-387D-4A3F-AD7F-4A0B0A6B1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requirements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E79E18-5345-464E-B460-DDDCEAEF14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276872"/>
            <a:ext cx="7886700" cy="4351338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/>
              <a:t>Provide connectivity for IoT devices.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Transform IoT device data model to the system data model.</a:t>
            </a:r>
            <a:endParaRPr lang="de-DE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357C7A-5634-46A9-8178-8A9060366C3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pPr>
              <a:defRPr/>
            </a:pPr>
            <a:fld id="{030B42F9-AA1B-4EDA-833C-D1C4F85693F9}" type="datetime1">
              <a:rPr lang="de-DE" altLang="de-DE" smtClean="0"/>
              <a:pPr>
                <a:defRPr/>
              </a:pPr>
              <a:t>04.12.2019</a:t>
            </a:fld>
            <a:endParaRPr lang="de-DE" alt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C44065-1F39-4E2B-ACC6-19D1761A74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23928" y="6356351"/>
            <a:ext cx="2191122" cy="365125"/>
          </a:xfrm>
        </p:spPr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D797FE-20A5-402B-A63B-FED10EAC4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A05926A2-DD0A-4796-8B5F-C531B71E305A}" type="slidenum">
              <a:rPr lang="de-DE" altLang="de-DE" smtClean="0"/>
              <a:pPr>
                <a:defRPr/>
              </a:pPr>
              <a:t>7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3892610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8017A-9258-40E9-8604-5863D79B84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Non-functional Requirements</a:t>
            </a:r>
            <a:endParaRPr lang="de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C2ADBA-9AE7-41D6-B8FD-AA8870F666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514475"/>
            <a:ext cx="3868340" cy="823912"/>
          </a:xfrm>
        </p:spPr>
        <p:txBody>
          <a:bodyPr>
            <a:normAutofit/>
          </a:bodyPr>
          <a:lstStyle/>
          <a:p>
            <a:r>
              <a:rPr lang="en-US" sz="3200" b="0" dirty="0">
                <a:solidFill>
                  <a:srgbClr val="FF0000"/>
                </a:solidFill>
              </a:rPr>
              <a:t>Qualitative</a:t>
            </a:r>
            <a:endParaRPr lang="de-DE" sz="3200" b="0" dirty="0">
              <a:solidFill>
                <a:srgbClr val="FF0000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53D404-AD29-4FEE-8B30-4A53ECDA44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808286"/>
            <a:ext cx="3868340" cy="3684588"/>
          </a:xfrm>
        </p:spPr>
        <p:txBody>
          <a:bodyPr>
            <a:normAutofit/>
          </a:bodyPr>
          <a:lstStyle/>
          <a:p>
            <a:r>
              <a:rPr lang="en-US" sz="2800" dirty="0"/>
              <a:t>Testable</a:t>
            </a:r>
          </a:p>
          <a:p>
            <a:r>
              <a:rPr lang="en-US" sz="2800" dirty="0"/>
              <a:t>Reproducible</a:t>
            </a:r>
          </a:p>
          <a:p>
            <a:r>
              <a:rPr lang="en-US" sz="2800" dirty="0"/>
              <a:t>Deployable</a:t>
            </a:r>
            <a:endParaRPr lang="de-DE" sz="28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4714894-005E-449E-9B27-01CA86999CD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45820" y="1532659"/>
            <a:ext cx="3887391" cy="823912"/>
          </a:xfrm>
        </p:spPr>
        <p:txBody>
          <a:bodyPr>
            <a:normAutofit/>
          </a:bodyPr>
          <a:lstStyle/>
          <a:p>
            <a:r>
              <a:rPr lang="en-US" sz="3200" b="0" dirty="0">
                <a:solidFill>
                  <a:srgbClr val="FF0000"/>
                </a:solidFill>
              </a:rPr>
              <a:t>Quantitative</a:t>
            </a:r>
            <a:endParaRPr lang="de-DE" sz="3200" b="0" dirty="0">
              <a:solidFill>
                <a:srgbClr val="FF0000"/>
              </a:solidFill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EDA4F54-6C41-418E-AFA8-CDD2CCA22DD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09523" y="2808286"/>
            <a:ext cx="3887391" cy="3684588"/>
          </a:xfrm>
        </p:spPr>
        <p:txBody>
          <a:bodyPr>
            <a:normAutofit/>
          </a:bodyPr>
          <a:lstStyle/>
          <a:p>
            <a:r>
              <a:rPr lang="en-US" sz="2800" dirty="0"/>
              <a:t>Response time</a:t>
            </a:r>
          </a:p>
          <a:p>
            <a:r>
              <a:rPr lang="en-US" sz="2800" dirty="0"/>
              <a:t>Scalable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E32EAC7-0559-4193-ADE6-66022726A63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847006" cy="365125"/>
          </a:xfrm>
        </p:spPr>
        <p:txBody>
          <a:bodyPr/>
          <a:lstStyle/>
          <a:p>
            <a:pPr>
              <a:defRPr/>
            </a:pPr>
            <a:fld id="{499717A0-CA6A-451E-9AE0-AA635E0EE275}" type="datetime1">
              <a:rPr lang="de-DE" altLang="de-DE" smtClean="0"/>
              <a:pPr>
                <a:defRPr/>
              </a:pPr>
              <a:t>04.12.2019</a:t>
            </a:fld>
            <a:endParaRPr lang="de-DE" altLang="de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7856619-BB70-4EBF-A761-8453CF8AE3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23928" y="6356351"/>
            <a:ext cx="2191122" cy="365125"/>
          </a:xfrm>
        </p:spPr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CD2E986-EE14-414A-98BD-F55522EEE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0F3A66D2-84BE-47D1-97F2-AA2381835B94}" type="slidenum">
              <a:rPr lang="de-DE" altLang="de-DE" smtClean="0"/>
              <a:pPr>
                <a:defRPr/>
              </a:pPr>
              <a:t>8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2250838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498DF-6188-4441-87B5-7780AA9BF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State of the art</a:t>
            </a:r>
            <a:endParaRPr lang="de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BC7618-2F32-427E-B46A-4454915845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>
              <a:solidFill>
                <a:srgbClr val="FF000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49E4B6-F630-4F79-A7CF-F99087D2F7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7D3DCC4-5E9F-4105-BDA8-3FF7B436911B}" type="datetime1">
              <a:rPr lang="de-DE" altLang="de-DE" smtClean="0"/>
              <a:pPr>
                <a:defRPr/>
              </a:pPr>
              <a:t>04.12.2019</a:t>
            </a:fld>
            <a:endParaRPr lang="de-DE" alt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507BBD-97F3-4257-8595-50C43FEBF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72CEB2-8D84-43F1-91AD-B73B8477A7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F43EC919-3ECF-4664-9EFC-29EBBC0EE2DF}" type="slidenum">
              <a:rPr lang="de-DE" altLang="de-DE" smtClean="0"/>
              <a:pPr>
                <a:defRPr/>
              </a:pPr>
              <a:t>9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8915719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855</Words>
  <Application>Microsoft Office PowerPoint</Application>
  <PresentationFormat>On-screen Show (4:3)</PresentationFormat>
  <Paragraphs>199</Paragraphs>
  <Slides>30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5" baseType="lpstr">
      <vt:lpstr>Arial</vt:lpstr>
      <vt:lpstr>Calibri</vt:lpstr>
      <vt:lpstr>Wingdings</vt:lpstr>
      <vt:lpstr>Wingdings 2</vt:lpstr>
      <vt:lpstr>Office Theme</vt:lpstr>
      <vt:lpstr>Evaluation of Microservice Architecture Designs in an IoT-Context</vt:lpstr>
      <vt:lpstr>Content</vt:lpstr>
      <vt:lpstr>Introduction</vt:lpstr>
      <vt:lpstr>The goals</vt:lpstr>
      <vt:lpstr>What we have done</vt:lpstr>
      <vt:lpstr>Requirements</vt:lpstr>
      <vt:lpstr>Functional requirements</vt:lpstr>
      <vt:lpstr>Non-functional Requirements</vt:lpstr>
      <vt:lpstr>State of the art</vt:lpstr>
      <vt:lpstr>PowerPoint Presentation</vt:lpstr>
      <vt:lpstr>Basic articles</vt:lpstr>
      <vt:lpstr>Basic articles</vt:lpstr>
      <vt:lpstr>Not answered questions</vt:lpstr>
      <vt:lpstr>The system overview</vt:lpstr>
      <vt:lpstr>The system developing</vt:lpstr>
      <vt:lpstr>PowerPoint Presentation</vt:lpstr>
      <vt:lpstr>Component diagram (gRPC)</vt:lpstr>
      <vt:lpstr>Load generation sequence diagram</vt:lpstr>
      <vt:lpstr>PowerPoint Presentation</vt:lpstr>
      <vt:lpstr>Results</vt:lpstr>
      <vt:lpstr>The measuring system</vt:lpstr>
      <vt:lpstr>Interconnection comparison</vt:lpstr>
      <vt:lpstr>Transaction duration by service</vt:lpstr>
      <vt:lpstr>Load balancing strategies comparison</vt:lpstr>
      <vt:lpstr>Impact of LB on services</vt:lpstr>
      <vt:lpstr>DBMS comparison</vt:lpstr>
      <vt:lpstr>Conclusion</vt:lpstr>
      <vt:lpstr>Conclusion</vt:lpstr>
      <vt:lpstr>Future work</vt:lpstr>
      <vt:lpstr>PowerPoint Presentation</vt:lpstr>
    </vt:vector>
  </TitlesOfParts>
  <Company>Torsten Weilepp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Torsten Weilepp</dc:creator>
  <cp:lastModifiedBy>Sviatoslav Abramov</cp:lastModifiedBy>
  <cp:revision>64</cp:revision>
  <dcterms:created xsi:type="dcterms:W3CDTF">2008-09-25T09:57:29Z</dcterms:created>
  <dcterms:modified xsi:type="dcterms:W3CDTF">2019-12-04T16:55:20Z</dcterms:modified>
</cp:coreProperties>
</file>